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sein Abedinpourshotorban" initials="HA" lastIdx="3" clrIdx="0">
    <p:extLst>
      <p:ext uri="{19B8F6BF-5375-455C-9EA6-DF929625EA0E}">
        <p15:presenceInfo xmlns:p15="http://schemas.microsoft.com/office/powerpoint/2012/main" userId="S-1-5-21-371552326-335909616-1569889051-20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4"/>
    <p:restoredTop sz="82836" autoAdjust="0"/>
  </p:normalViewPr>
  <p:slideViewPr>
    <p:cSldViewPr>
      <p:cViewPr>
        <p:scale>
          <a:sx n="75" d="100"/>
          <a:sy n="75" d="100"/>
        </p:scale>
        <p:origin x="941" y="4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B2684-F883-584F-A161-1E7CCDCAFD05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2A01B-DDA8-944A-866F-5DFE26D6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2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https://youtu.be/f_uwKZIAeM0</a:t>
            </a:r>
          </a:p>
          <a:p>
            <a:r>
              <a:rPr lang="en-US" sz="800" dirty="0"/>
              <a:t>Question=https://youtu.be/Y07O7KZ6J1c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29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again show </a:t>
            </a:r>
            <a:r>
              <a:rPr lang="en-US" dirty="0" err="1"/>
              <a:t>mindcraft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4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Machine learning is all about</a:t>
            </a:r>
            <a:r>
              <a:rPr lang="en-US" baseline="0" dirty="0"/>
              <a:t> building models.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Finding out the logic or the mathematics behind the observations.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08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Supervised learning with question=https://youtu.be/DU3ZYWWpFDc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61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learning=https://youtu.be/QEuGkcpa1Tw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8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Example=highly correlated features like length in cm or inches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Reinforcement learning=https://en.wikipedia.org/wiki/File:Reinforcement_learning_diagram.svg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5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http://online.juristechnologies.com/JCOM/login.php</a:t>
            </a:r>
          </a:p>
          <a:p>
            <a:r>
              <a:rPr lang="en-US" dirty="0"/>
              <a:t>Sampling = https://youtu.be/pTuj57uXWlk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53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Overfitting=https://youtu.be/ISV-xZK8PlM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4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200" dirty="0">
                <a:latin typeface="+mn-lt"/>
                <a:cs typeface="Calibri"/>
              </a:rPr>
              <a:t>No </a:t>
            </a:r>
            <a:r>
              <a:rPr lang="en-US" sz="1200" spc="185" dirty="0">
                <a:latin typeface="+mn-lt"/>
                <a:cs typeface="Calibri"/>
              </a:rPr>
              <a:t>Free </a:t>
            </a:r>
            <a:r>
              <a:rPr lang="en-US" sz="1200" spc="200" dirty="0">
                <a:latin typeface="+mn-lt"/>
                <a:cs typeface="Calibri"/>
              </a:rPr>
              <a:t>Lunch= each algorithm is good in what it is good at</a:t>
            </a:r>
          </a:p>
          <a:p>
            <a:r>
              <a:rPr lang="en-US" sz="1200" spc="200" dirty="0">
                <a:latin typeface="+mn-lt"/>
                <a:cs typeface="Calibri"/>
              </a:rPr>
              <a:t>Human good in generalize learning but not commuter algorithm</a:t>
            </a:r>
          </a:p>
          <a:p>
            <a:r>
              <a:rPr lang="en-US" sz="1200" spc="200" dirty="0">
                <a:latin typeface="+mn-lt"/>
                <a:cs typeface="Calibri"/>
              </a:rPr>
              <a:t>Mean square=regression</a:t>
            </a:r>
          </a:p>
          <a:p>
            <a:r>
              <a:rPr lang="en-US" sz="1200" spc="200" dirty="0">
                <a:latin typeface="+mn-lt"/>
                <a:cs typeface="Calibri"/>
              </a:rPr>
              <a:t>Accuracy=classification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2A01B-DDA8-944A-866F-5DFE26D64C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5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69050" y="975166"/>
            <a:ext cx="505389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D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D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D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D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774119" y="5965533"/>
            <a:ext cx="624229" cy="5010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05918" y="975166"/>
            <a:ext cx="3180163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D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4322" y="2281908"/>
            <a:ext cx="9872980" cy="2089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7991" y="1934749"/>
            <a:ext cx="6282055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spc="21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DataStar</a:t>
            </a:r>
            <a:r>
              <a:rPr lang="en-US" sz="3600" b="1" spc="21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:</a:t>
            </a:r>
            <a:br>
              <a:rPr lang="en-US" sz="3600" b="1" spc="21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</a:br>
            <a:r>
              <a:rPr sz="3600" b="1" spc="21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 </a:t>
            </a:r>
            <a:r>
              <a:rPr sz="3600" b="1" spc="215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Machine</a:t>
            </a:r>
            <a:r>
              <a:rPr sz="3600" b="1" spc="3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 </a:t>
            </a:r>
            <a:r>
              <a:rPr sz="3600" b="1" spc="20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Learning</a:t>
            </a:r>
            <a:br>
              <a:rPr lang="en-US" sz="3600" b="1" spc="20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</a:br>
            <a:br>
              <a:rPr lang="en-US" sz="3600" b="1" spc="20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</a:br>
            <a:br>
              <a:rPr lang="en-US" sz="3600" b="1" spc="20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</a:br>
            <a:br>
              <a:rPr lang="en-US" sz="3600" b="1" spc="20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</a:br>
            <a:r>
              <a:rPr lang="en-US" sz="1800" b="1" spc="200" dirty="0">
                <a:solidFill>
                  <a:schemeClr val="tx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Rishwaraj G.</a:t>
            </a:r>
            <a:endParaRPr sz="3600" b="1" dirty="0">
              <a:solidFill>
                <a:schemeClr val="tx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2521" y="975166"/>
            <a:ext cx="58280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35" dirty="0"/>
              <a:t>Supervised</a:t>
            </a:r>
            <a:r>
              <a:rPr spc="85" dirty="0"/>
              <a:t> </a:t>
            </a:r>
            <a:r>
              <a:rPr spc="2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2864" y="2138294"/>
            <a:ext cx="4938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50" dirty="0">
                <a:latin typeface="Calibri"/>
                <a:cs typeface="Calibri"/>
              </a:rPr>
              <a:t>Supervised </a:t>
            </a:r>
            <a:r>
              <a:rPr sz="3200" spc="215" dirty="0">
                <a:latin typeface="Calibri"/>
                <a:cs typeface="Calibri"/>
              </a:rPr>
              <a:t>learning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tasks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9392" y="5352264"/>
            <a:ext cx="1977389" cy="539115"/>
          </a:xfrm>
          <a:custGeom>
            <a:avLst/>
            <a:gdLst/>
            <a:ahLst/>
            <a:cxnLst/>
            <a:rect l="l" t="t" r="r" b="b"/>
            <a:pathLst>
              <a:path w="1977389" h="539114">
                <a:moveTo>
                  <a:pt x="1887246" y="538498"/>
                </a:moveTo>
                <a:lnTo>
                  <a:pt x="89774" y="538498"/>
                </a:lnTo>
                <a:lnTo>
                  <a:pt x="54833" y="531446"/>
                </a:lnTo>
                <a:lnTo>
                  <a:pt x="26296" y="512214"/>
                </a:lnTo>
                <a:lnTo>
                  <a:pt x="7055" y="483686"/>
                </a:lnTo>
                <a:lnTo>
                  <a:pt x="0" y="448749"/>
                </a:lnTo>
                <a:lnTo>
                  <a:pt x="0" y="89749"/>
                </a:lnTo>
                <a:lnTo>
                  <a:pt x="7055" y="54812"/>
                </a:lnTo>
                <a:lnTo>
                  <a:pt x="26310" y="26274"/>
                </a:lnTo>
                <a:lnTo>
                  <a:pt x="54833" y="7051"/>
                </a:lnTo>
                <a:lnTo>
                  <a:pt x="89774" y="0"/>
                </a:lnTo>
                <a:lnTo>
                  <a:pt x="1887246" y="0"/>
                </a:lnTo>
                <a:lnTo>
                  <a:pt x="1937055" y="15071"/>
                </a:lnTo>
                <a:lnTo>
                  <a:pt x="1970167" y="55406"/>
                </a:lnTo>
                <a:lnTo>
                  <a:pt x="1976996" y="89749"/>
                </a:lnTo>
                <a:lnTo>
                  <a:pt x="1976996" y="448749"/>
                </a:lnTo>
                <a:lnTo>
                  <a:pt x="1969944" y="483686"/>
                </a:lnTo>
                <a:lnTo>
                  <a:pt x="1950711" y="512214"/>
                </a:lnTo>
                <a:lnTo>
                  <a:pt x="1922184" y="531446"/>
                </a:lnTo>
                <a:lnTo>
                  <a:pt x="1887246" y="538498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69392" y="5352264"/>
            <a:ext cx="1977389" cy="539115"/>
          </a:xfrm>
          <a:custGeom>
            <a:avLst/>
            <a:gdLst/>
            <a:ahLst/>
            <a:cxnLst/>
            <a:rect l="l" t="t" r="r" b="b"/>
            <a:pathLst>
              <a:path w="1977389" h="539114">
                <a:moveTo>
                  <a:pt x="0" y="89749"/>
                </a:moveTo>
                <a:lnTo>
                  <a:pt x="7055" y="54811"/>
                </a:lnTo>
                <a:lnTo>
                  <a:pt x="26296" y="26284"/>
                </a:lnTo>
                <a:lnTo>
                  <a:pt x="54833" y="7051"/>
                </a:lnTo>
                <a:lnTo>
                  <a:pt x="89774" y="0"/>
                </a:lnTo>
                <a:lnTo>
                  <a:pt x="1887246" y="0"/>
                </a:lnTo>
                <a:lnTo>
                  <a:pt x="1937055" y="15071"/>
                </a:lnTo>
                <a:lnTo>
                  <a:pt x="1970167" y="55406"/>
                </a:lnTo>
                <a:lnTo>
                  <a:pt x="1976996" y="89749"/>
                </a:lnTo>
                <a:lnTo>
                  <a:pt x="1976996" y="448749"/>
                </a:lnTo>
                <a:lnTo>
                  <a:pt x="1969944" y="483686"/>
                </a:lnTo>
                <a:lnTo>
                  <a:pt x="1950711" y="512214"/>
                </a:lnTo>
                <a:lnTo>
                  <a:pt x="1922184" y="531446"/>
                </a:lnTo>
                <a:lnTo>
                  <a:pt x="1887246" y="538498"/>
                </a:lnTo>
                <a:lnTo>
                  <a:pt x="89774" y="538498"/>
                </a:lnTo>
                <a:lnTo>
                  <a:pt x="54833" y="531446"/>
                </a:lnTo>
                <a:lnTo>
                  <a:pt x="26296" y="512214"/>
                </a:lnTo>
                <a:lnTo>
                  <a:pt x="7055" y="483686"/>
                </a:lnTo>
                <a:lnTo>
                  <a:pt x="0" y="448749"/>
                </a:lnTo>
                <a:lnTo>
                  <a:pt x="0" y="897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26371" y="5461553"/>
            <a:ext cx="146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solidFill>
                  <a:srgbClr val="BF0000"/>
                </a:solidFill>
                <a:latin typeface="Calibri"/>
                <a:cs typeface="Calibri"/>
              </a:rPr>
              <a:t>Classification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00561" y="5352264"/>
            <a:ext cx="1977389" cy="539115"/>
          </a:xfrm>
          <a:custGeom>
            <a:avLst/>
            <a:gdLst/>
            <a:ahLst/>
            <a:cxnLst/>
            <a:rect l="l" t="t" r="r" b="b"/>
            <a:pathLst>
              <a:path w="1977390" h="539114">
                <a:moveTo>
                  <a:pt x="1887246" y="538498"/>
                </a:moveTo>
                <a:lnTo>
                  <a:pt x="89749" y="538498"/>
                </a:lnTo>
                <a:lnTo>
                  <a:pt x="54812" y="531446"/>
                </a:lnTo>
                <a:lnTo>
                  <a:pt x="26284" y="512214"/>
                </a:lnTo>
                <a:lnTo>
                  <a:pt x="7051" y="483686"/>
                </a:lnTo>
                <a:lnTo>
                  <a:pt x="0" y="448749"/>
                </a:lnTo>
                <a:lnTo>
                  <a:pt x="0" y="89749"/>
                </a:lnTo>
                <a:lnTo>
                  <a:pt x="7051" y="54812"/>
                </a:lnTo>
                <a:lnTo>
                  <a:pt x="26298" y="26274"/>
                </a:lnTo>
                <a:lnTo>
                  <a:pt x="54812" y="7051"/>
                </a:lnTo>
                <a:lnTo>
                  <a:pt x="89749" y="0"/>
                </a:lnTo>
                <a:lnTo>
                  <a:pt x="1887246" y="0"/>
                </a:lnTo>
                <a:lnTo>
                  <a:pt x="1937030" y="15071"/>
                </a:lnTo>
                <a:lnTo>
                  <a:pt x="1970164" y="55406"/>
                </a:lnTo>
                <a:lnTo>
                  <a:pt x="1976996" y="89749"/>
                </a:lnTo>
                <a:lnTo>
                  <a:pt x="1976996" y="448749"/>
                </a:lnTo>
                <a:lnTo>
                  <a:pt x="1969944" y="483686"/>
                </a:lnTo>
                <a:lnTo>
                  <a:pt x="1950711" y="512214"/>
                </a:lnTo>
                <a:lnTo>
                  <a:pt x="1922184" y="531446"/>
                </a:lnTo>
                <a:lnTo>
                  <a:pt x="1887246" y="538498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00561" y="5352264"/>
            <a:ext cx="1977389" cy="539115"/>
          </a:xfrm>
          <a:custGeom>
            <a:avLst/>
            <a:gdLst/>
            <a:ahLst/>
            <a:cxnLst/>
            <a:rect l="l" t="t" r="r" b="b"/>
            <a:pathLst>
              <a:path w="1977390" h="539114">
                <a:moveTo>
                  <a:pt x="0" y="89749"/>
                </a:moveTo>
                <a:lnTo>
                  <a:pt x="7051" y="54811"/>
                </a:lnTo>
                <a:lnTo>
                  <a:pt x="26284" y="26284"/>
                </a:lnTo>
                <a:lnTo>
                  <a:pt x="54811" y="7051"/>
                </a:lnTo>
                <a:lnTo>
                  <a:pt x="89749" y="0"/>
                </a:lnTo>
                <a:lnTo>
                  <a:pt x="1887246" y="0"/>
                </a:lnTo>
                <a:lnTo>
                  <a:pt x="1937030" y="15071"/>
                </a:lnTo>
                <a:lnTo>
                  <a:pt x="1970164" y="55406"/>
                </a:lnTo>
                <a:lnTo>
                  <a:pt x="1976996" y="89749"/>
                </a:lnTo>
                <a:lnTo>
                  <a:pt x="1976996" y="448749"/>
                </a:lnTo>
                <a:lnTo>
                  <a:pt x="1969944" y="483686"/>
                </a:lnTo>
                <a:lnTo>
                  <a:pt x="1950711" y="512214"/>
                </a:lnTo>
                <a:lnTo>
                  <a:pt x="1922184" y="531446"/>
                </a:lnTo>
                <a:lnTo>
                  <a:pt x="1887246" y="538498"/>
                </a:lnTo>
                <a:lnTo>
                  <a:pt x="89749" y="538498"/>
                </a:lnTo>
                <a:lnTo>
                  <a:pt x="54811" y="531446"/>
                </a:lnTo>
                <a:lnTo>
                  <a:pt x="26284" y="512214"/>
                </a:lnTo>
                <a:lnTo>
                  <a:pt x="7051" y="483686"/>
                </a:lnTo>
                <a:lnTo>
                  <a:pt x="0" y="448749"/>
                </a:lnTo>
                <a:lnTo>
                  <a:pt x="0" y="897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72398" y="5461553"/>
            <a:ext cx="1233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BF0000"/>
                </a:solidFill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56168" y="2900155"/>
            <a:ext cx="2577242" cy="2369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36280" y="2856648"/>
            <a:ext cx="2539184" cy="2347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94831" y="3289013"/>
            <a:ext cx="2554605" cy="2063750"/>
          </a:xfrm>
          <a:custGeom>
            <a:avLst/>
            <a:gdLst/>
            <a:ahLst/>
            <a:cxnLst/>
            <a:rect l="l" t="t" r="r" b="b"/>
            <a:pathLst>
              <a:path w="2554604" h="2063750">
                <a:moveTo>
                  <a:pt x="2358282" y="415029"/>
                </a:moveTo>
                <a:lnTo>
                  <a:pt x="773348" y="415029"/>
                </a:lnTo>
                <a:lnTo>
                  <a:pt x="802634" y="375996"/>
                </a:lnTo>
                <a:lnTo>
                  <a:pt x="833374" y="338800"/>
                </a:lnTo>
                <a:lnTo>
                  <a:pt x="865497" y="303456"/>
                </a:lnTo>
                <a:lnTo>
                  <a:pt x="898931" y="269978"/>
                </a:lnTo>
                <a:lnTo>
                  <a:pt x="933606" y="238381"/>
                </a:lnTo>
                <a:lnTo>
                  <a:pt x="969450" y="208679"/>
                </a:lnTo>
                <a:lnTo>
                  <a:pt x="1006391" y="180888"/>
                </a:lnTo>
                <a:lnTo>
                  <a:pt x="1044358" y="155020"/>
                </a:lnTo>
                <a:lnTo>
                  <a:pt x="1083280" y="131092"/>
                </a:lnTo>
                <a:lnTo>
                  <a:pt x="1123086" y="109117"/>
                </a:lnTo>
                <a:lnTo>
                  <a:pt x="1163704" y="89109"/>
                </a:lnTo>
                <a:lnTo>
                  <a:pt x="1205063" y="71085"/>
                </a:lnTo>
                <a:lnTo>
                  <a:pt x="1247091" y="55057"/>
                </a:lnTo>
                <a:lnTo>
                  <a:pt x="1289718" y="41041"/>
                </a:lnTo>
                <a:lnTo>
                  <a:pt x="1332872" y="29051"/>
                </a:lnTo>
                <a:lnTo>
                  <a:pt x="1376481" y="19101"/>
                </a:lnTo>
                <a:lnTo>
                  <a:pt x="1420475" y="11207"/>
                </a:lnTo>
                <a:lnTo>
                  <a:pt x="1464781" y="5382"/>
                </a:lnTo>
                <a:lnTo>
                  <a:pt x="1509330" y="1641"/>
                </a:lnTo>
                <a:lnTo>
                  <a:pt x="1554048" y="0"/>
                </a:lnTo>
                <a:lnTo>
                  <a:pt x="1598866" y="471"/>
                </a:lnTo>
                <a:lnTo>
                  <a:pt x="1643711" y="3070"/>
                </a:lnTo>
                <a:lnTo>
                  <a:pt x="1688513" y="7811"/>
                </a:lnTo>
                <a:lnTo>
                  <a:pt x="1733200" y="14709"/>
                </a:lnTo>
                <a:lnTo>
                  <a:pt x="1777700" y="23778"/>
                </a:lnTo>
                <a:lnTo>
                  <a:pt x="1821943" y="35033"/>
                </a:lnTo>
                <a:lnTo>
                  <a:pt x="1865857" y="48489"/>
                </a:lnTo>
                <a:lnTo>
                  <a:pt x="1909370" y="64159"/>
                </a:lnTo>
                <a:lnTo>
                  <a:pt x="1952412" y="82059"/>
                </a:lnTo>
                <a:lnTo>
                  <a:pt x="1994911" y="102202"/>
                </a:lnTo>
                <a:lnTo>
                  <a:pt x="2036796" y="124604"/>
                </a:lnTo>
                <a:lnTo>
                  <a:pt x="2077995" y="149279"/>
                </a:lnTo>
                <a:lnTo>
                  <a:pt x="2118029" y="175965"/>
                </a:lnTo>
                <a:lnTo>
                  <a:pt x="2156449" y="204338"/>
                </a:lnTo>
                <a:lnTo>
                  <a:pt x="2193236" y="234325"/>
                </a:lnTo>
                <a:lnTo>
                  <a:pt x="2228369" y="265853"/>
                </a:lnTo>
                <a:lnTo>
                  <a:pt x="2261826" y="298849"/>
                </a:lnTo>
                <a:lnTo>
                  <a:pt x="2293589" y="333241"/>
                </a:lnTo>
                <a:lnTo>
                  <a:pt x="2323635" y="368957"/>
                </a:lnTo>
                <a:lnTo>
                  <a:pt x="2351944" y="405922"/>
                </a:lnTo>
                <a:lnTo>
                  <a:pt x="2358282" y="415029"/>
                </a:lnTo>
                <a:close/>
              </a:path>
              <a:path w="2554604" h="2063750">
                <a:moveTo>
                  <a:pt x="1587441" y="2063332"/>
                </a:moveTo>
                <a:lnTo>
                  <a:pt x="1542099" y="2063292"/>
                </a:lnTo>
                <a:lnTo>
                  <a:pt x="1496611" y="2061055"/>
                </a:lnTo>
                <a:lnTo>
                  <a:pt x="1451043" y="2056592"/>
                </a:lnTo>
                <a:lnTo>
                  <a:pt x="1405464" y="2049875"/>
                </a:lnTo>
                <a:lnTo>
                  <a:pt x="1359939" y="2040876"/>
                </a:lnTo>
                <a:lnTo>
                  <a:pt x="1314538" y="2029566"/>
                </a:lnTo>
                <a:lnTo>
                  <a:pt x="1269326" y="2015917"/>
                </a:lnTo>
                <a:lnTo>
                  <a:pt x="1224372" y="1999901"/>
                </a:lnTo>
                <a:lnTo>
                  <a:pt x="1180197" y="1981679"/>
                </a:lnTo>
                <a:lnTo>
                  <a:pt x="1137298" y="1961481"/>
                </a:lnTo>
                <a:lnTo>
                  <a:pt x="1095706" y="1939373"/>
                </a:lnTo>
                <a:lnTo>
                  <a:pt x="1055456" y="1915423"/>
                </a:lnTo>
                <a:lnTo>
                  <a:pt x="1016581" y="1889697"/>
                </a:lnTo>
                <a:lnTo>
                  <a:pt x="979116" y="1862263"/>
                </a:lnTo>
                <a:lnTo>
                  <a:pt x="943093" y="1833188"/>
                </a:lnTo>
                <a:lnTo>
                  <a:pt x="908547" y="1802540"/>
                </a:lnTo>
                <a:lnTo>
                  <a:pt x="875510" y="1770385"/>
                </a:lnTo>
                <a:lnTo>
                  <a:pt x="844017" y="1736792"/>
                </a:lnTo>
                <a:lnTo>
                  <a:pt x="814101" y="1701826"/>
                </a:lnTo>
                <a:lnTo>
                  <a:pt x="785796" y="1665556"/>
                </a:lnTo>
                <a:lnTo>
                  <a:pt x="759135" y="1628049"/>
                </a:lnTo>
                <a:lnTo>
                  <a:pt x="734152" y="1589372"/>
                </a:lnTo>
                <a:lnTo>
                  <a:pt x="710881" y="1549592"/>
                </a:lnTo>
                <a:lnTo>
                  <a:pt x="689354" y="1508777"/>
                </a:lnTo>
                <a:lnTo>
                  <a:pt x="669607" y="1466993"/>
                </a:lnTo>
                <a:lnTo>
                  <a:pt x="651672" y="1424308"/>
                </a:lnTo>
                <a:lnTo>
                  <a:pt x="635582" y="1380789"/>
                </a:lnTo>
                <a:lnTo>
                  <a:pt x="621373" y="1336504"/>
                </a:lnTo>
                <a:lnTo>
                  <a:pt x="609076" y="1291520"/>
                </a:lnTo>
                <a:lnTo>
                  <a:pt x="598727" y="1245904"/>
                </a:lnTo>
                <a:lnTo>
                  <a:pt x="590357" y="1199723"/>
                </a:lnTo>
                <a:lnTo>
                  <a:pt x="584002" y="1153044"/>
                </a:lnTo>
                <a:lnTo>
                  <a:pt x="579695" y="1105936"/>
                </a:lnTo>
                <a:lnTo>
                  <a:pt x="577468" y="1058464"/>
                </a:lnTo>
                <a:lnTo>
                  <a:pt x="577357" y="1010697"/>
                </a:lnTo>
                <a:lnTo>
                  <a:pt x="579394" y="962701"/>
                </a:lnTo>
                <a:lnTo>
                  <a:pt x="583613" y="914544"/>
                </a:lnTo>
                <a:lnTo>
                  <a:pt x="590047" y="866293"/>
                </a:lnTo>
                <a:lnTo>
                  <a:pt x="598731" y="818015"/>
                </a:lnTo>
                <a:lnTo>
                  <a:pt x="609698" y="769778"/>
                </a:lnTo>
                <a:lnTo>
                  <a:pt x="0" y="244954"/>
                </a:lnTo>
                <a:lnTo>
                  <a:pt x="773348" y="415029"/>
                </a:lnTo>
                <a:lnTo>
                  <a:pt x="2358282" y="415029"/>
                </a:lnTo>
                <a:lnTo>
                  <a:pt x="2378495" y="444066"/>
                </a:lnTo>
                <a:lnTo>
                  <a:pt x="2403268" y="483314"/>
                </a:lnTo>
                <a:lnTo>
                  <a:pt x="2426242" y="523595"/>
                </a:lnTo>
                <a:lnTo>
                  <a:pt x="2447397" y="564836"/>
                </a:lnTo>
                <a:lnTo>
                  <a:pt x="2466711" y="606963"/>
                </a:lnTo>
                <a:lnTo>
                  <a:pt x="2484164" y="649905"/>
                </a:lnTo>
                <a:lnTo>
                  <a:pt x="2499735" y="693588"/>
                </a:lnTo>
                <a:lnTo>
                  <a:pt x="2513404" y="737941"/>
                </a:lnTo>
                <a:lnTo>
                  <a:pt x="2525150" y="782889"/>
                </a:lnTo>
                <a:lnTo>
                  <a:pt x="2534952" y="828361"/>
                </a:lnTo>
                <a:lnTo>
                  <a:pt x="2542789" y="874284"/>
                </a:lnTo>
                <a:lnTo>
                  <a:pt x="2548641" y="920584"/>
                </a:lnTo>
                <a:lnTo>
                  <a:pt x="2552488" y="967191"/>
                </a:lnTo>
                <a:lnTo>
                  <a:pt x="2554307" y="1014030"/>
                </a:lnTo>
                <a:lnTo>
                  <a:pt x="2554080" y="1061029"/>
                </a:lnTo>
                <a:lnTo>
                  <a:pt x="2551785" y="1108115"/>
                </a:lnTo>
                <a:lnTo>
                  <a:pt x="2547401" y="1155216"/>
                </a:lnTo>
                <a:lnTo>
                  <a:pt x="2540908" y="1202259"/>
                </a:lnTo>
                <a:lnTo>
                  <a:pt x="2532284" y="1249171"/>
                </a:lnTo>
                <a:lnTo>
                  <a:pt x="2521510" y="1295880"/>
                </a:lnTo>
                <a:lnTo>
                  <a:pt x="2508565" y="1342312"/>
                </a:lnTo>
                <a:lnTo>
                  <a:pt x="2493428" y="1388396"/>
                </a:lnTo>
                <a:lnTo>
                  <a:pt x="2476078" y="1434058"/>
                </a:lnTo>
                <a:lnTo>
                  <a:pt x="2456495" y="1479227"/>
                </a:lnTo>
                <a:lnTo>
                  <a:pt x="2434881" y="1523374"/>
                </a:lnTo>
                <a:lnTo>
                  <a:pt x="2411505" y="1566007"/>
                </a:lnTo>
                <a:lnTo>
                  <a:pt x="2386432" y="1607098"/>
                </a:lnTo>
                <a:lnTo>
                  <a:pt x="2359731" y="1646618"/>
                </a:lnTo>
                <a:lnTo>
                  <a:pt x="2331469" y="1684539"/>
                </a:lnTo>
                <a:lnTo>
                  <a:pt x="2301712" y="1720832"/>
                </a:lnTo>
                <a:lnTo>
                  <a:pt x="2270530" y="1755469"/>
                </a:lnTo>
                <a:lnTo>
                  <a:pt x="2237988" y="1788422"/>
                </a:lnTo>
                <a:lnTo>
                  <a:pt x="2204155" y="1819662"/>
                </a:lnTo>
                <a:lnTo>
                  <a:pt x="2169097" y="1849160"/>
                </a:lnTo>
                <a:lnTo>
                  <a:pt x="2132882" y="1876888"/>
                </a:lnTo>
                <a:lnTo>
                  <a:pt x="2095577" y="1902817"/>
                </a:lnTo>
                <a:lnTo>
                  <a:pt x="2057250" y="1926920"/>
                </a:lnTo>
                <a:lnTo>
                  <a:pt x="2017968" y="1949167"/>
                </a:lnTo>
                <a:lnTo>
                  <a:pt x="1977798" y="1969531"/>
                </a:lnTo>
                <a:lnTo>
                  <a:pt x="1936808" y="1987982"/>
                </a:lnTo>
                <a:lnTo>
                  <a:pt x="1895065" y="2004492"/>
                </a:lnTo>
                <a:lnTo>
                  <a:pt x="1852637" y="2019033"/>
                </a:lnTo>
                <a:lnTo>
                  <a:pt x="1809590" y="2031577"/>
                </a:lnTo>
                <a:lnTo>
                  <a:pt x="1765993" y="2042094"/>
                </a:lnTo>
                <a:lnTo>
                  <a:pt x="1721912" y="2050557"/>
                </a:lnTo>
                <a:lnTo>
                  <a:pt x="1677414" y="2056936"/>
                </a:lnTo>
                <a:lnTo>
                  <a:pt x="1632568" y="2061204"/>
                </a:lnTo>
                <a:lnTo>
                  <a:pt x="1587441" y="2063332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94831" y="3289013"/>
            <a:ext cx="2554605" cy="2063750"/>
          </a:xfrm>
          <a:custGeom>
            <a:avLst/>
            <a:gdLst/>
            <a:ahLst/>
            <a:cxnLst/>
            <a:rect l="l" t="t" r="r" b="b"/>
            <a:pathLst>
              <a:path w="2554604" h="2063750">
                <a:moveTo>
                  <a:pt x="0" y="244954"/>
                </a:moveTo>
                <a:lnTo>
                  <a:pt x="773348" y="415029"/>
                </a:lnTo>
                <a:lnTo>
                  <a:pt x="802634" y="375996"/>
                </a:lnTo>
                <a:lnTo>
                  <a:pt x="833374" y="338800"/>
                </a:lnTo>
                <a:lnTo>
                  <a:pt x="865497" y="303456"/>
                </a:lnTo>
                <a:lnTo>
                  <a:pt x="898931" y="269978"/>
                </a:lnTo>
                <a:lnTo>
                  <a:pt x="933606" y="238381"/>
                </a:lnTo>
                <a:lnTo>
                  <a:pt x="969450" y="208679"/>
                </a:lnTo>
                <a:lnTo>
                  <a:pt x="1006391" y="180888"/>
                </a:lnTo>
                <a:lnTo>
                  <a:pt x="1044358" y="155020"/>
                </a:lnTo>
                <a:lnTo>
                  <a:pt x="1083280" y="131092"/>
                </a:lnTo>
                <a:lnTo>
                  <a:pt x="1123086" y="109117"/>
                </a:lnTo>
                <a:lnTo>
                  <a:pt x="1163704" y="89109"/>
                </a:lnTo>
                <a:lnTo>
                  <a:pt x="1205063" y="71085"/>
                </a:lnTo>
                <a:lnTo>
                  <a:pt x="1247091" y="55057"/>
                </a:lnTo>
                <a:lnTo>
                  <a:pt x="1289718" y="41041"/>
                </a:lnTo>
                <a:lnTo>
                  <a:pt x="1332872" y="29051"/>
                </a:lnTo>
                <a:lnTo>
                  <a:pt x="1376481" y="19101"/>
                </a:lnTo>
                <a:lnTo>
                  <a:pt x="1420475" y="11207"/>
                </a:lnTo>
                <a:lnTo>
                  <a:pt x="1464781" y="5382"/>
                </a:lnTo>
                <a:lnTo>
                  <a:pt x="1509330" y="1641"/>
                </a:lnTo>
                <a:lnTo>
                  <a:pt x="1554048" y="0"/>
                </a:lnTo>
                <a:lnTo>
                  <a:pt x="1598866" y="471"/>
                </a:lnTo>
                <a:lnTo>
                  <a:pt x="1643711" y="3070"/>
                </a:lnTo>
                <a:lnTo>
                  <a:pt x="1688513" y="7811"/>
                </a:lnTo>
                <a:lnTo>
                  <a:pt x="1733200" y="14709"/>
                </a:lnTo>
                <a:lnTo>
                  <a:pt x="1777700" y="23778"/>
                </a:lnTo>
                <a:lnTo>
                  <a:pt x="1821943" y="35033"/>
                </a:lnTo>
                <a:lnTo>
                  <a:pt x="1865857" y="48489"/>
                </a:lnTo>
                <a:lnTo>
                  <a:pt x="1909370" y="64159"/>
                </a:lnTo>
                <a:lnTo>
                  <a:pt x="1952412" y="82059"/>
                </a:lnTo>
                <a:lnTo>
                  <a:pt x="1994911" y="102202"/>
                </a:lnTo>
                <a:lnTo>
                  <a:pt x="2036796" y="124604"/>
                </a:lnTo>
                <a:lnTo>
                  <a:pt x="2077995" y="149279"/>
                </a:lnTo>
                <a:lnTo>
                  <a:pt x="2118029" y="175965"/>
                </a:lnTo>
                <a:lnTo>
                  <a:pt x="2156449" y="204338"/>
                </a:lnTo>
                <a:lnTo>
                  <a:pt x="2193236" y="234325"/>
                </a:lnTo>
                <a:lnTo>
                  <a:pt x="2228368" y="265853"/>
                </a:lnTo>
                <a:lnTo>
                  <a:pt x="2261826" y="298849"/>
                </a:lnTo>
                <a:lnTo>
                  <a:pt x="2293589" y="333241"/>
                </a:lnTo>
                <a:lnTo>
                  <a:pt x="2323635" y="368957"/>
                </a:lnTo>
                <a:lnTo>
                  <a:pt x="2351944" y="405922"/>
                </a:lnTo>
                <a:lnTo>
                  <a:pt x="2378495" y="444066"/>
                </a:lnTo>
                <a:lnTo>
                  <a:pt x="2403268" y="483314"/>
                </a:lnTo>
                <a:lnTo>
                  <a:pt x="2426242" y="523595"/>
                </a:lnTo>
                <a:lnTo>
                  <a:pt x="2447397" y="564836"/>
                </a:lnTo>
                <a:lnTo>
                  <a:pt x="2466711" y="606963"/>
                </a:lnTo>
                <a:lnTo>
                  <a:pt x="2484164" y="649905"/>
                </a:lnTo>
                <a:lnTo>
                  <a:pt x="2499735" y="693588"/>
                </a:lnTo>
                <a:lnTo>
                  <a:pt x="2513404" y="737941"/>
                </a:lnTo>
                <a:lnTo>
                  <a:pt x="2525150" y="782889"/>
                </a:lnTo>
                <a:lnTo>
                  <a:pt x="2534951" y="828361"/>
                </a:lnTo>
                <a:lnTo>
                  <a:pt x="2542789" y="874284"/>
                </a:lnTo>
                <a:lnTo>
                  <a:pt x="2548641" y="920584"/>
                </a:lnTo>
                <a:lnTo>
                  <a:pt x="2552487" y="967191"/>
                </a:lnTo>
                <a:lnTo>
                  <a:pt x="2554307" y="1014029"/>
                </a:lnTo>
                <a:lnTo>
                  <a:pt x="2554080" y="1061028"/>
                </a:lnTo>
                <a:lnTo>
                  <a:pt x="2551785" y="1108115"/>
                </a:lnTo>
                <a:lnTo>
                  <a:pt x="2547401" y="1155216"/>
                </a:lnTo>
                <a:lnTo>
                  <a:pt x="2540907" y="1202259"/>
                </a:lnTo>
                <a:lnTo>
                  <a:pt x="2532284" y="1249171"/>
                </a:lnTo>
                <a:lnTo>
                  <a:pt x="2521510" y="1295880"/>
                </a:lnTo>
                <a:lnTo>
                  <a:pt x="2508565" y="1342312"/>
                </a:lnTo>
                <a:lnTo>
                  <a:pt x="2493428" y="1388396"/>
                </a:lnTo>
                <a:lnTo>
                  <a:pt x="2476078" y="1434058"/>
                </a:lnTo>
                <a:lnTo>
                  <a:pt x="2456495" y="1479227"/>
                </a:lnTo>
                <a:lnTo>
                  <a:pt x="2434881" y="1523374"/>
                </a:lnTo>
                <a:lnTo>
                  <a:pt x="2411504" y="1566007"/>
                </a:lnTo>
                <a:lnTo>
                  <a:pt x="2386432" y="1607098"/>
                </a:lnTo>
                <a:lnTo>
                  <a:pt x="2359731" y="1646618"/>
                </a:lnTo>
                <a:lnTo>
                  <a:pt x="2331468" y="1684539"/>
                </a:lnTo>
                <a:lnTo>
                  <a:pt x="2301712" y="1720832"/>
                </a:lnTo>
                <a:lnTo>
                  <a:pt x="2270530" y="1755469"/>
                </a:lnTo>
                <a:lnTo>
                  <a:pt x="2237988" y="1788422"/>
                </a:lnTo>
                <a:lnTo>
                  <a:pt x="2204154" y="1819662"/>
                </a:lnTo>
                <a:lnTo>
                  <a:pt x="2169097" y="1849160"/>
                </a:lnTo>
                <a:lnTo>
                  <a:pt x="2132882" y="1876888"/>
                </a:lnTo>
                <a:lnTo>
                  <a:pt x="2095577" y="1902817"/>
                </a:lnTo>
                <a:lnTo>
                  <a:pt x="2057250" y="1926920"/>
                </a:lnTo>
                <a:lnTo>
                  <a:pt x="2017968" y="1949167"/>
                </a:lnTo>
                <a:lnTo>
                  <a:pt x="1977798" y="1969531"/>
                </a:lnTo>
                <a:lnTo>
                  <a:pt x="1936808" y="1987982"/>
                </a:lnTo>
                <a:lnTo>
                  <a:pt x="1895065" y="2004492"/>
                </a:lnTo>
                <a:lnTo>
                  <a:pt x="1852637" y="2019033"/>
                </a:lnTo>
                <a:lnTo>
                  <a:pt x="1809590" y="2031577"/>
                </a:lnTo>
                <a:lnTo>
                  <a:pt x="1765993" y="2042094"/>
                </a:lnTo>
                <a:lnTo>
                  <a:pt x="1721911" y="2050557"/>
                </a:lnTo>
                <a:lnTo>
                  <a:pt x="1677414" y="2056936"/>
                </a:lnTo>
                <a:lnTo>
                  <a:pt x="1632568" y="2061204"/>
                </a:lnTo>
                <a:lnTo>
                  <a:pt x="1587441" y="2063332"/>
                </a:lnTo>
                <a:lnTo>
                  <a:pt x="1542099" y="2063292"/>
                </a:lnTo>
                <a:lnTo>
                  <a:pt x="1496611" y="2061055"/>
                </a:lnTo>
                <a:lnTo>
                  <a:pt x="1451043" y="2056592"/>
                </a:lnTo>
                <a:lnTo>
                  <a:pt x="1405464" y="2049875"/>
                </a:lnTo>
                <a:lnTo>
                  <a:pt x="1359939" y="2040876"/>
                </a:lnTo>
                <a:lnTo>
                  <a:pt x="1314538" y="2029566"/>
                </a:lnTo>
                <a:lnTo>
                  <a:pt x="1269326" y="2015917"/>
                </a:lnTo>
                <a:lnTo>
                  <a:pt x="1224372" y="1999901"/>
                </a:lnTo>
                <a:lnTo>
                  <a:pt x="1180197" y="1981679"/>
                </a:lnTo>
                <a:lnTo>
                  <a:pt x="1137297" y="1961481"/>
                </a:lnTo>
                <a:lnTo>
                  <a:pt x="1095706" y="1939373"/>
                </a:lnTo>
                <a:lnTo>
                  <a:pt x="1055456" y="1915423"/>
                </a:lnTo>
                <a:lnTo>
                  <a:pt x="1016581" y="1889697"/>
                </a:lnTo>
                <a:lnTo>
                  <a:pt x="979116" y="1862263"/>
                </a:lnTo>
                <a:lnTo>
                  <a:pt x="943093" y="1833188"/>
                </a:lnTo>
                <a:lnTo>
                  <a:pt x="908547" y="1802540"/>
                </a:lnTo>
                <a:lnTo>
                  <a:pt x="875510" y="1770385"/>
                </a:lnTo>
                <a:lnTo>
                  <a:pt x="844017" y="1736792"/>
                </a:lnTo>
                <a:lnTo>
                  <a:pt x="814101" y="1701826"/>
                </a:lnTo>
                <a:lnTo>
                  <a:pt x="785796" y="1665556"/>
                </a:lnTo>
                <a:lnTo>
                  <a:pt x="759135" y="1628049"/>
                </a:lnTo>
                <a:lnTo>
                  <a:pt x="734152" y="1589372"/>
                </a:lnTo>
                <a:lnTo>
                  <a:pt x="710881" y="1549592"/>
                </a:lnTo>
                <a:lnTo>
                  <a:pt x="689354" y="1508776"/>
                </a:lnTo>
                <a:lnTo>
                  <a:pt x="669607" y="1466993"/>
                </a:lnTo>
                <a:lnTo>
                  <a:pt x="651672" y="1424308"/>
                </a:lnTo>
                <a:lnTo>
                  <a:pt x="635582" y="1380789"/>
                </a:lnTo>
                <a:lnTo>
                  <a:pt x="621373" y="1336504"/>
                </a:lnTo>
                <a:lnTo>
                  <a:pt x="609076" y="1291520"/>
                </a:lnTo>
                <a:lnTo>
                  <a:pt x="598727" y="1245904"/>
                </a:lnTo>
                <a:lnTo>
                  <a:pt x="590357" y="1199723"/>
                </a:lnTo>
                <a:lnTo>
                  <a:pt x="584002" y="1153044"/>
                </a:lnTo>
                <a:lnTo>
                  <a:pt x="579695" y="1105936"/>
                </a:lnTo>
                <a:lnTo>
                  <a:pt x="577468" y="1058464"/>
                </a:lnTo>
                <a:lnTo>
                  <a:pt x="577357" y="1010697"/>
                </a:lnTo>
                <a:lnTo>
                  <a:pt x="579394" y="962701"/>
                </a:lnTo>
                <a:lnTo>
                  <a:pt x="583613" y="914544"/>
                </a:lnTo>
                <a:lnTo>
                  <a:pt x="590047" y="866293"/>
                </a:lnTo>
                <a:lnTo>
                  <a:pt x="598731" y="818015"/>
                </a:lnTo>
                <a:lnTo>
                  <a:pt x="609698" y="769778"/>
                </a:lnTo>
                <a:lnTo>
                  <a:pt x="0" y="24495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31481" y="3608309"/>
            <a:ext cx="105854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  <a:spcBef>
                <a:spcPts val="85"/>
              </a:spcBef>
            </a:pPr>
            <a:r>
              <a:rPr sz="1800" spc="125" dirty="0">
                <a:latin typeface="Calibri"/>
                <a:cs typeface="Calibri"/>
              </a:rPr>
              <a:t>Fit </a:t>
            </a:r>
            <a:r>
              <a:rPr sz="1800" spc="140" dirty="0">
                <a:latin typeface="Calibri"/>
                <a:cs typeface="Calibri"/>
              </a:rPr>
              <a:t>a  </a:t>
            </a:r>
            <a:r>
              <a:rPr sz="1800" spc="125" dirty="0">
                <a:latin typeface="Calibri"/>
                <a:cs typeface="Calibri"/>
              </a:rPr>
              <a:t>function  </a:t>
            </a:r>
            <a:r>
              <a:rPr sz="1800" spc="110" dirty="0">
                <a:latin typeface="Calibri"/>
                <a:cs typeface="Calibri"/>
              </a:rPr>
              <a:t>that </a:t>
            </a:r>
            <a:r>
              <a:rPr sz="1800" spc="130" dirty="0">
                <a:latin typeface="Calibri"/>
                <a:cs typeface="Calibri"/>
              </a:rPr>
              <a:t>best  </a:t>
            </a:r>
            <a:r>
              <a:rPr sz="1800" spc="125" dirty="0">
                <a:latin typeface="Calibri"/>
                <a:cs typeface="Calibri"/>
              </a:rPr>
              <a:t>describes  </a:t>
            </a:r>
            <a:r>
              <a:rPr sz="1800" spc="13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9518" y="3289015"/>
            <a:ext cx="2567305" cy="2063750"/>
          </a:xfrm>
          <a:custGeom>
            <a:avLst/>
            <a:gdLst/>
            <a:ahLst/>
            <a:cxnLst/>
            <a:rect l="l" t="t" r="r" b="b"/>
            <a:pathLst>
              <a:path w="2567305" h="2063750">
                <a:moveTo>
                  <a:pt x="1010984" y="2063330"/>
                </a:moveTo>
                <a:lnTo>
                  <a:pt x="965446" y="2063321"/>
                </a:lnTo>
                <a:lnTo>
                  <a:pt x="920115" y="2061120"/>
                </a:lnTo>
                <a:lnTo>
                  <a:pt x="875174" y="2056772"/>
                </a:lnTo>
                <a:lnTo>
                  <a:pt x="830572" y="2050296"/>
                </a:lnTo>
                <a:lnTo>
                  <a:pt x="786414" y="2041728"/>
                </a:lnTo>
                <a:lnTo>
                  <a:pt x="742766" y="2031099"/>
                </a:lnTo>
                <a:lnTo>
                  <a:pt x="699694" y="2018442"/>
                </a:lnTo>
                <a:lnTo>
                  <a:pt x="657264" y="2003788"/>
                </a:lnTo>
                <a:lnTo>
                  <a:pt x="615543" y="1987169"/>
                </a:lnTo>
                <a:lnTo>
                  <a:pt x="574595" y="1968617"/>
                </a:lnTo>
                <a:lnTo>
                  <a:pt x="534487" y="1948164"/>
                </a:lnTo>
                <a:lnTo>
                  <a:pt x="495285" y="1925840"/>
                </a:lnTo>
                <a:lnTo>
                  <a:pt x="457055" y="1901679"/>
                </a:lnTo>
                <a:lnTo>
                  <a:pt x="419863" y="1875711"/>
                </a:lnTo>
                <a:lnTo>
                  <a:pt x="383775" y="1847969"/>
                </a:lnTo>
                <a:lnTo>
                  <a:pt x="348858" y="1818485"/>
                </a:lnTo>
                <a:lnTo>
                  <a:pt x="315176" y="1787289"/>
                </a:lnTo>
                <a:lnTo>
                  <a:pt x="282796" y="1754414"/>
                </a:lnTo>
                <a:lnTo>
                  <a:pt x="251783" y="1719892"/>
                </a:lnTo>
                <a:lnTo>
                  <a:pt x="222205" y="1683753"/>
                </a:lnTo>
                <a:lnTo>
                  <a:pt x="194127" y="1646032"/>
                </a:lnTo>
                <a:lnTo>
                  <a:pt x="167615" y="1606757"/>
                </a:lnTo>
                <a:lnTo>
                  <a:pt x="142734" y="1565963"/>
                </a:lnTo>
                <a:lnTo>
                  <a:pt x="119552" y="1523680"/>
                </a:lnTo>
                <a:lnTo>
                  <a:pt x="98133" y="1479940"/>
                </a:lnTo>
                <a:lnTo>
                  <a:pt x="78545" y="1434775"/>
                </a:lnTo>
                <a:lnTo>
                  <a:pt x="61027" y="1388692"/>
                </a:lnTo>
                <a:lnTo>
                  <a:pt x="45763" y="1342226"/>
                </a:lnTo>
                <a:lnTo>
                  <a:pt x="32729" y="1295447"/>
                </a:lnTo>
                <a:lnTo>
                  <a:pt x="21900" y="1248429"/>
                </a:lnTo>
                <a:lnTo>
                  <a:pt x="13253" y="1201242"/>
                </a:lnTo>
                <a:lnTo>
                  <a:pt x="6763" y="1153957"/>
                </a:lnTo>
                <a:lnTo>
                  <a:pt x="2407" y="1106647"/>
                </a:lnTo>
                <a:lnTo>
                  <a:pt x="160" y="1059383"/>
                </a:lnTo>
                <a:lnTo>
                  <a:pt x="0" y="1012237"/>
                </a:lnTo>
                <a:lnTo>
                  <a:pt x="1900" y="965280"/>
                </a:lnTo>
                <a:lnTo>
                  <a:pt x="5839" y="918583"/>
                </a:lnTo>
                <a:lnTo>
                  <a:pt x="11792" y="872220"/>
                </a:lnTo>
                <a:lnTo>
                  <a:pt x="19734" y="826260"/>
                </a:lnTo>
                <a:lnTo>
                  <a:pt x="29642" y="780775"/>
                </a:lnTo>
                <a:lnTo>
                  <a:pt x="41493" y="735838"/>
                </a:lnTo>
                <a:lnTo>
                  <a:pt x="55261" y="691520"/>
                </a:lnTo>
                <a:lnTo>
                  <a:pt x="70923" y="647892"/>
                </a:lnTo>
                <a:lnTo>
                  <a:pt x="88455" y="605026"/>
                </a:lnTo>
                <a:lnTo>
                  <a:pt x="107834" y="562994"/>
                </a:lnTo>
                <a:lnTo>
                  <a:pt x="129034" y="521866"/>
                </a:lnTo>
                <a:lnTo>
                  <a:pt x="152033" y="481716"/>
                </a:lnTo>
                <a:lnTo>
                  <a:pt x="176806" y="442614"/>
                </a:lnTo>
                <a:lnTo>
                  <a:pt x="203329" y="404632"/>
                </a:lnTo>
                <a:lnTo>
                  <a:pt x="231578" y="367841"/>
                </a:lnTo>
                <a:lnTo>
                  <a:pt x="261530" y="332313"/>
                </a:lnTo>
                <a:lnTo>
                  <a:pt x="293160" y="298121"/>
                </a:lnTo>
                <a:lnTo>
                  <a:pt x="326444" y="265334"/>
                </a:lnTo>
                <a:lnTo>
                  <a:pt x="361359" y="234025"/>
                </a:lnTo>
                <a:lnTo>
                  <a:pt x="397880" y="204266"/>
                </a:lnTo>
                <a:lnTo>
                  <a:pt x="435984" y="176128"/>
                </a:lnTo>
                <a:lnTo>
                  <a:pt x="475647" y="149683"/>
                </a:lnTo>
                <a:lnTo>
                  <a:pt x="516844" y="125002"/>
                </a:lnTo>
                <a:lnTo>
                  <a:pt x="559114" y="102388"/>
                </a:lnTo>
                <a:lnTo>
                  <a:pt x="601967" y="82077"/>
                </a:lnTo>
                <a:lnTo>
                  <a:pt x="645331" y="64053"/>
                </a:lnTo>
                <a:lnTo>
                  <a:pt x="689136" y="48297"/>
                </a:lnTo>
                <a:lnTo>
                  <a:pt x="733310" y="34791"/>
                </a:lnTo>
                <a:lnTo>
                  <a:pt x="777784" y="23518"/>
                </a:lnTo>
                <a:lnTo>
                  <a:pt x="822488" y="14458"/>
                </a:lnTo>
                <a:lnTo>
                  <a:pt x="867349" y="7594"/>
                </a:lnTo>
                <a:lnTo>
                  <a:pt x="912298" y="2909"/>
                </a:lnTo>
                <a:lnTo>
                  <a:pt x="957265" y="383"/>
                </a:lnTo>
                <a:lnTo>
                  <a:pt x="1002178" y="0"/>
                </a:lnTo>
                <a:lnTo>
                  <a:pt x="1046967" y="1740"/>
                </a:lnTo>
                <a:lnTo>
                  <a:pt x="1091561" y="5586"/>
                </a:lnTo>
                <a:lnTo>
                  <a:pt x="1135890" y="11520"/>
                </a:lnTo>
                <a:lnTo>
                  <a:pt x="1179884" y="19525"/>
                </a:lnTo>
                <a:lnTo>
                  <a:pt x="1223471" y="29581"/>
                </a:lnTo>
                <a:lnTo>
                  <a:pt x="1266581" y="41670"/>
                </a:lnTo>
                <a:lnTo>
                  <a:pt x="1309144" y="55776"/>
                </a:lnTo>
                <a:lnTo>
                  <a:pt x="1351088" y="71880"/>
                </a:lnTo>
                <a:lnTo>
                  <a:pt x="1392344" y="89963"/>
                </a:lnTo>
                <a:lnTo>
                  <a:pt x="1432841" y="110008"/>
                </a:lnTo>
                <a:lnTo>
                  <a:pt x="1472507" y="131997"/>
                </a:lnTo>
                <a:lnTo>
                  <a:pt x="1511274" y="155912"/>
                </a:lnTo>
                <a:lnTo>
                  <a:pt x="1549069" y="181734"/>
                </a:lnTo>
                <a:lnTo>
                  <a:pt x="1585822" y="209446"/>
                </a:lnTo>
                <a:lnTo>
                  <a:pt x="1621464" y="239029"/>
                </a:lnTo>
                <a:lnTo>
                  <a:pt x="1655923" y="270467"/>
                </a:lnTo>
                <a:lnTo>
                  <a:pt x="1689128" y="303739"/>
                </a:lnTo>
                <a:lnTo>
                  <a:pt x="1721009" y="338830"/>
                </a:lnTo>
                <a:lnTo>
                  <a:pt x="1751496" y="375720"/>
                </a:lnTo>
                <a:lnTo>
                  <a:pt x="1780518" y="414392"/>
                </a:lnTo>
                <a:lnTo>
                  <a:pt x="1808004" y="454827"/>
                </a:lnTo>
                <a:lnTo>
                  <a:pt x="2412625" y="454827"/>
                </a:lnTo>
                <a:lnTo>
                  <a:pt x="1955376" y="817251"/>
                </a:lnTo>
                <a:lnTo>
                  <a:pt x="1964146" y="865975"/>
                </a:lnTo>
                <a:lnTo>
                  <a:pt x="1970634" y="914627"/>
                </a:lnTo>
                <a:lnTo>
                  <a:pt x="1974877" y="963141"/>
                </a:lnTo>
                <a:lnTo>
                  <a:pt x="1976911" y="1011452"/>
                </a:lnTo>
                <a:lnTo>
                  <a:pt x="1976772" y="1059494"/>
                </a:lnTo>
                <a:lnTo>
                  <a:pt x="1974498" y="1107203"/>
                </a:lnTo>
                <a:lnTo>
                  <a:pt x="1970125" y="1154511"/>
                </a:lnTo>
                <a:lnTo>
                  <a:pt x="1963689" y="1201354"/>
                </a:lnTo>
                <a:lnTo>
                  <a:pt x="1955228" y="1247667"/>
                </a:lnTo>
                <a:lnTo>
                  <a:pt x="1944778" y="1293383"/>
                </a:lnTo>
                <a:lnTo>
                  <a:pt x="1932374" y="1338438"/>
                </a:lnTo>
                <a:lnTo>
                  <a:pt x="1918055" y="1382765"/>
                </a:lnTo>
                <a:lnTo>
                  <a:pt x="1901857" y="1426299"/>
                </a:lnTo>
                <a:lnTo>
                  <a:pt x="1883815" y="1468975"/>
                </a:lnTo>
                <a:lnTo>
                  <a:pt x="1863968" y="1510727"/>
                </a:lnTo>
                <a:lnTo>
                  <a:pt x="1842351" y="1551490"/>
                </a:lnTo>
                <a:lnTo>
                  <a:pt x="1819001" y="1591198"/>
                </a:lnTo>
                <a:lnTo>
                  <a:pt x="1793954" y="1629785"/>
                </a:lnTo>
                <a:lnTo>
                  <a:pt x="1767248" y="1667187"/>
                </a:lnTo>
                <a:lnTo>
                  <a:pt x="1738919" y="1703337"/>
                </a:lnTo>
                <a:lnTo>
                  <a:pt x="1709003" y="1738170"/>
                </a:lnTo>
                <a:lnTo>
                  <a:pt x="1677537" y="1771620"/>
                </a:lnTo>
                <a:lnTo>
                  <a:pt x="1644558" y="1803623"/>
                </a:lnTo>
                <a:lnTo>
                  <a:pt x="1610102" y="1834112"/>
                </a:lnTo>
                <a:lnTo>
                  <a:pt x="1574206" y="1863022"/>
                </a:lnTo>
                <a:lnTo>
                  <a:pt x="1536906" y="1890287"/>
                </a:lnTo>
                <a:lnTo>
                  <a:pt x="1498240" y="1915842"/>
                </a:lnTo>
                <a:lnTo>
                  <a:pt x="1458243" y="1939622"/>
                </a:lnTo>
                <a:lnTo>
                  <a:pt x="1416952" y="1961560"/>
                </a:lnTo>
                <a:lnTo>
                  <a:pt x="1374405" y="1981592"/>
                </a:lnTo>
                <a:lnTo>
                  <a:pt x="1330637" y="1999652"/>
                </a:lnTo>
                <a:lnTo>
                  <a:pt x="1285685" y="2015674"/>
                </a:lnTo>
                <a:lnTo>
                  <a:pt x="1240056" y="2029455"/>
                </a:lnTo>
                <a:lnTo>
                  <a:pt x="1194277" y="2040859"/>
                </a:lnTo>
                <a:lnTo>
                  <a:pt x="1148415" y="2049917"/>
                </a:lnTo>
                <a:lnTo>
                  <a:pt x="1102535" y="2056660"/>
                </a:lnTo>
                <a:lnTo>
                  <a:pt x="1056625" y="2061124"/>
                </a:lnTo>
                <a:lnTo>
                  <a:pt x="1010984" y="2063330"/>
                </a:lnTo>
                <a:close/>
              </a:path>
              <a:path w="2567305" h="2063750">
                <a:moveTo>
                  <a:pt x="2412625" y="454827"/>
                </a:moveTo>
                <a:lnTo>
                  <a:pt x="1808004" y="454827"/>
                </a:lnTo>
                <a:lnTo>
                  <a:pt x="2567050" y="332427"/>
                </a:lnTo>
                <a:lnTo>
                  <a:pt x="2412625" y="454827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9518" y="3289015"/>
            <a:ext cx="2567305" cy="2063750"/>
          </a:xfrm>
          <a:custGeom>
            <a:avLst/>
            <a:gdLst/>
            <a:ahLst/>
            <a:cxnLst/>
            <a:rect l="l" t="t" r="r" b="b"/>
            <a:pathLst>
              <a:path w="2567305" h="2063750">
                <a:moveTo>
                  <a:pt x="2567049" y="332427"/>
                </a:moveTo>
                <a:lnTo>
                  <a:pt x="1955376" y="817251"/>
                </a:lnTo>
                <a:lnTo>
                  <a:pt x="1964146" y="865975"/>
                </a:lnTo>
                <a:lnTo>
                  <a:pt x="1970634" y="914627"/>
                </a:lnTo>
                <a:lnTo>
                  <a:pt x="1974877" y="963141"/>
                </a:lnTo>
                <a:lnTo>
                  <a:pt x="1976911" y="1011452"/>
                </a:lnTo>
                <a:lnTo>
                  <a:pt x="1976772" y="1059494"/>
                </a:lnTo>
                <a:lnTo>
                  <a:pt x="1974498" y="1107203"/>
                </a:lnTo>
                <a:lnTo>
                  <a:pt x="1970125" y="1154511"/>
                </a:lnTo>
                <a:lnTo>
                  <a:pt x="1963689" y="1201354"/>
                </a:lnTo>
                <a:lnTo>
                  <a:pt x="1955228" y="1247667"/>
                </a:lnTo>
                <a:lnTo>
                  <a:pt x="1944778" y="1293383"/>
                </a:lnTo>
                <a:lnTo>
                  <a:pt x="1932374" y="1338438"/>
                </a:lnTo>
                <a:lnTo>
                  <a:pt x="1918055" y="1382765"/>
                </a:lnTo>
                <a:lnTo>
                  <a:pt x="1901857" y="1426299"/>
                </a:lnTo>
                <a:lnTo>
                  <a:pt x="1883815" y="1468975"/>
                </a:lnTo>
                <a:lnTo>
                  <a:pt x="1863968" y="1510727"/>
                </a:lnTo>
                <a:lnTo>
                  <a:pt x="1842351" y="1551490"/>
                </a:lnTo>
                <a:lnTo>
                  <a:pt x="1819001" y="1591198"/>
                </a:lnTo>
                <a:lnTo>
                  <a:pt x="1793954" y="1629785"/>
                </a:lnTo>
                <a:lnTo>
                  <a:pt x="1767248" y="1667187"/>
                </a:lnTo>
                <a:lnTo>
                  <a:pt x="1738919" y="1703337"/>
                </a:lnTo>
                <a:lnTo>
                  <a:pt x="1709003" y="1738170"/>
                </a:lnTo>
                <a:lnTo>
                  <a:pt x="1677537" y="1771620"/>
                </a:lnTo>
                <a:lnTo>
                  <a:pt x="1644558" y="1803623"/>
                </a:lnTo>
                <a:lnTo>
                  <a:pt x="1610102" y="1834112"/>
                </a:lnTo>
                <a:lnTo>
                  <a:pt x="1574206" y="1863022"/>
                </a:lnTo>
                <a:lnTo>
                  <a:pt x="1536906" y="1890287"/>
                </a:lnTo>
                <a:lnTo>
                  <a:pt x="1498240" y="1915842"/>
                </a:lnTo>
                <a:lnTo>
                  <a:pt x="1458243" y="1939622"/>
                </a:lnTo>
                <a:lnTo>
                  <a:pt x="1416952" y="1961560"/>
                </a:lnTo>
                <a:lnTo>
                  <a:pt x="1374405" y="1981592"/>
                </a:lnTo>
                <a:lnTo>
                  <a:pt x="1330637" y="1999652"/>
                </a:lnTo>
                <a:lnTo>
                  <a:pt x="1285685" y="2015673"/>
                </a:lnTo>
                <a:lnTo>
                  <a:pt x="1240056" y="2029455"/>
                </a:lnTo>
                <a:lnTo>
                  <a:pt x="1194277" y="2040859"/>
                </a:lnTo>
                <a:lnTo>
                  <a:pt x="1148415" y="2049917"/>
                </a:lnTo>
                <a:lnTo>
                  <a:pt x="1102535" y="2056660"/>
                </a:lnTo>
                <a:lnTo>
                  <a:pt x="1056702" y="2061120"/>
                </a:lnTo>
                <a:lnTo>
                  <a:pt x="1010984" y="2063330"/>
                </a:lnTo>
                <a:lnTo>
                  <a:pt x="965446" y="2063321"/>
                </a:lnTo>
                <a:lnTo>
                  <a:pt x="920154" y="2061124"/>
                </a:lnTo>
                <a:lnTo>
                  <a:pt x="875174" y="2056772"/>
                </a:lnTo>
                <a:lnTo>
                  <a:pt x="830572" y="2050296"/>
                </a:lnTo>
                <a:lnTo>
                  <a:pt x="786414" y="2041728"/>
                </a:lnTo>
                <a:lnTo>
                  <a:pt x="742766" y="2031099"/>
                </a:lnTo>
                <a:lnTo>
                  <a:pt x="699694" y="2018442"/>
                </a:lnTo>
                <a:lnTo>
                  <a:pt x="657264" y="2003788"/>
                </a:lnTo>
                <a:lnTo>
                  <a:pt x="615543" y="1987169"/>
                </a:lnTo>
                <a:lnTo>
                  <a:pt x="574595" y="1968617"/>
                </a:lnTo>
                <a:lnTo>
                  <a:pt x="534487" y="1948164"/>
                </a:lnTo>
                <a:lnTo>
                  <a:pt x="495285" y="1925840"/>
                </a:lnTo>
                <a:lnTo>
                  <a:pt x="457055" y="1901679"/>
                </a:lnTo>
                <a:lnTo>
                  <a:pt x="419863" y="1875711"/>
                </a:lnTo>
                <a:lnTo>
                  <a:pt x="383775" y="1847969"/>
                </a:lnTo>
                <a:lnTo>
                  <a:pt x="348858" y="1818484"/>
                </a:lnTo>
                <a:lnTo>
                  <a:pt x="315176" y="1787289"/>
                </a:lnTo>
                <a:lnTo>
                  <a:pt x="282796" y="1754414"/>
                </a:lnTo>
                <a:lnTo>
                  <a:pt x="251783" y="1719891"/>
                </a:lnTo>
                <a:lnTo>
                  <a:pt x="222205" y="1683753"/>
                </a:lnTo>
                <a:lnTo>
                  <a:pt x="194127" y="1646031"/>
                </a:lnTo>
                <a:lnTo>
                  <a:pt x="167615" y="1606757"/>
                </a:lnTo>
                <a:lnTo>
                  <a:pt x="142734" y="1565963"/>
                </a:lnTo>
                <a:lnTo>
                  <a:pt x="119552" y="1523680"/>
                </a:lnTo>
                <a:lnTo>
                  <a:pt x="98133" y="1479940"/>
                </a:lnTo>
                <a:lnTo>
                  <a:pt x="78545" y="1434775"/>
                </a:lnTo>
                <a:lnTo>
                  <a:pt x="61027" y="1388692"/>
                </a:lnTo>
                <a:lnTo>
                  <a:pt x="45763" y="1342226"/>
                </a:lnTo>
                <a:lnTo>
                  <a:pt x="32729" y="1295447"/>
                </a:lnTo>
                <a:lnTo>
                  <a:pt x="21900" y="1248429"/>
                </a:lnTo>
                <a:lnTo>
                  <a:pt x="13253" y="1201242"/>
                </a:lnTo>
                <a:lnTo>
                  <a:pt x="6763" y="1153957"/>
                </a:lnTo>
                <a:lnTo>
                  <a:pt x="2407" y="1106647"/>
                </a:lnTo>
                <a:lnTo>
                  <a:pt x="160" y="1059383"/>
                </a:lnTo>
                <a:lnTo>
                  <a:pt x="0" y="1012237"/>
                </a:lnTo>
                <a:lnTo>
                  <a:pt x="1900" y="965280"/>
                </a:lnTo>
                <a:lnTo>
                  <a:pt x="5839" y="918583"/>
                </a:lnTo>
                <a:lnTo>
                  <a:pt x="11792" y="872220"/>
                </a:lnTo>
                <a:lnTo>
                  <a:pt x="19734" y="826260"/>
                </a:lnTo>
                <a:lnTo>
                  <a:pt x="29642" y="780775"/>
                </a:lnTo>
                <a:lnTo>
                  <a:pt x="41493" y="735838"/>
                </a:lnTo>
                <a:lnTo>
                  <a:pt x="55261" y="691520"/>
                </a:lnTo>
                <a:lnTo>
                  <a:pt x="70923" y="647892"/>
                </a:lnTo>
                <a:lnTo>
                  <a:pt x="88455" y="605026"/>
                </a:lnTo>
                <a:lnTo>
                  <a:pt x="107834" y="562994"/>
                </a:lnTo>
                <a:lnTo>
                  <a:pt x="129034" y="521866"/>
                </a:lnTo>
                <a:lnTo>
                  <a:pt x="152033" y="481716"/>
                </a:lnTo>
                <a:lnTo>
                  <a:pt x="176806" y="442614"/>
                </a:lnTo>
                <a:lnTo>
                  <a:pt x="203329" y="404631"/>
                </a:lnTo>
                <a:lnTo>
                  <a:pt x="231578" y="367841"/>
                </a:lnTo>
                <a:lnTo>
                  <a:pt x="261530" y="332313"/>
                </a:lnTo>
                <a:lnTo>
                  <a:pt x="293160" y="298121"/>
                </a:lnTo>
                <a:lnTo>
                  <a:pt x="326444" y="265334"/>
                </a:lnTo>
                <a:lnTo>
                  <a:pt x="361359" y="234025"/>
                </a:lnTo>
                <a:lnTo>
                  <a:pt x="397880" y="204266"/>
                </a:lnTo>
                <a:lnTo>
                  <a:pt x="435984" y="176128"/>
                </a:lnTo>
                <a:lnTo>
                  <a:pt x="475647" y="149683"/>
                </a:lnTo>
                <a:lnTo>
                  <a:pt x="516844" y="125002"/>
                </a:lnTo>
                <a:lnTo>
                  <a:pt x="559114" y="102388"/>
                </a:lnTo>
                <a:lnTo>
                  <a:pt x="601967" y="82077"/>
                </a:lnTo>
                <a:lnTo>
                  <a:pt x="645331" y="64053"/>
                </a:lnTo>
                <a:lnTo>
                  <a:pt x="689136" y="48297"/>
                </a:lnTo>
                <a:lnTo>
                  <a:pt x="733310" y="34791"/>
                </a:lnTo>
                <a:lnTo>
                  <a:pt x="777784" y="23518"/>
                </a:lnTo>
                <a:lnTo>
                  <a:pt x="822488" y="14458"/>
                </a:lnTo>
                <a:lnTo>
                  <a:pt x="867349" y="7594"/>
                </a:lnTo>
                <a:lnTo>
                  <a:pt x="912298" y="2909"/>
                </a:lnTo>
                <a:lnTo>
                  <a:pt x="957265" y="383"/>
                </a:lnTo>
                <a:lnTo>
                  <a:pt x="1002178" y="0"/>
                </a:lnTo>
                <a:lnTo>
                  <a:pt x="1046967" y="1740"/>
                </a:lnTo>
                <a:lnTo>
                  <a:pt x="1091561" y="5586"/>
                </a:lnTo>
                <a:lnTo>
                  <a:pt x="1135890" y="11520"/>
                </a:lnTo>
                <a:lnTo>
                  <a:pt x="1179884" y="19525"/>
                </a:lnTo>
                <a:lnTo>
                  <a:pt x="1223471" y="29581"/>
                </a:lnTo>
                <a:lnTo>
                  <a:pt x="1266581" y="41670"/>
                </a:lnTo>
                <a:lnTo>
                  <a:pt x="1309143" y="55776"/>
                </a:lnTo>
                <a:lnTo>
                  <a:pt x="1351088" y="71880"/>
                </a:lnTo>
                <a:lnTo>
                  <a:pt x="1392344" y="89963"/>
                </a:lnTo>
                <a:lnTo>
                  <a:pt x="1432840" y="110008"/>
                </a:lnTo>
                <a:lnTo>
                  <a:pt x="1472507" y="131997"/>
                </a:lnTo>
                <a:lnTo>
                  <a:pt x="1511274" y="155912"/>
                </a:lnTo>
                <a:lnTo>
                  <a:pt x="1549069" y="181734"/>
                </a:lnTo>
                <a:lnTo>
                  <a:pt x="1585822" y="209446"/>
                </a:lnTo>
                <a:lnTo>
                  <a:pt x="1621464" y="239029"/>
                </a:lnTo>
                <a:lnTo>
                  <a:pt x="1655923" y="270467"/>
                </a:lnTo>
                <a:lnTo>
                  <a:pt x="1689128" y="303739"/>
                </a:lnTo>
                <a:lnTo>
                  <a:pt x="1721009" y="338830"/>
                </a:lnTo>
                <a:lnTo>
                  <a:pt x="1751496" y="375720"/>
                </a:lnTo>
                <a:lnTo>
                  <a:pt x="1780518" y="414392"/>
                </a:lnTo>
                <a:lnTo>
                  <a:pt x="1808004" y="454827"/>
                </a:lnTo>
                <a:lnTo>
                  <a:pt x="2567049" y="332427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84711" y="3608309"/>
            <a:ext cx="120713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635" algn="ctr">
              <a:lnSpc>
                <a:spcPct val="100699"/>
              </a:lnSpc>
              <a:spcBef>
                <a:spcPts val="85"/>
              </a:spcBef>
            </a:pPr>
            <a:r>
              <a:rPr sz="1800" spc="155" dirty="0">
                <a:latin typeface="Calibri"/>
                <a:cs typeface="Calibri"/>
              </a:rPr>
              <a:t>Finds </a:t>
            </a:r>
            <a:r>
              <a:rPr sz="1800" spc="140" dirty="0">
                <a:latin typeface="Calibri"/>
                <a:cs typeface="Calibri"/>
              </a:rPr>
              <a:t>a  boundary  </a:t>
            </a:r>
            <a:r>
              <a:rPr sz="1800" spc="110" dirty="0">
                <a:latin typeface="Calibri"/>
                <a:cs typeface="Calibri"/>
              </a:rPr>
              <a:t>that </a:t>
            </a:r>
            <a:r>
              <a:rPr sz="1800" spc="130" dirty="0">
                <a:latin typeface="Calibri"/>
                <a:cs typeface="Calibri"/>
              </a:rPr>
              <a:t>best  </a:t>
            </a:r>
            <a:r>
              <a:rPr sz="1800" spc="125" dirty="0">
                <a:latin typeface="Calibri"/>
                <a:cs typeface="Calibri"/>
              </a:rPr>
              <a:t>separates 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classes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560" y="975166"/>
            <a:ext cx="65843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Unsupervised</a:t>
            </a:r>
            <a:r>
              <a:rPr spc="114" dirty="0"/>
              <a:t> </a:t>
            </a:r>
            <a:r>
              <a:rPr spc="250"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694946" y="3820667"/>
            <a:ext cx="2414905" cy="1435100"/>
          </a:xfrm>
          <a:custGeom>
            <a:avLst/>
            <a:gdLst/>
            <a:ahLst/>
            <a:cxnLst/>
            <a:rect l="l" t="t" r="r" b="b"/>
            <a:pathLst>
              <a:path w="2414904" h="1435100">
                <a:moveTo>
                  <a:pt x="2175295" y="1434597"/>
                </a:moveTo>
                <a:lnTo>
                  <a:pt x="239104" y="1434597"/>
                </a:lnTo>
                <a:lnTo>
                  <a:pt x="190916" y="1429739"/>
                </a:lnTo>
                <a:lnTo>
                  <a:pt x="146033" y="1415807"/>
                </a:lnTo>
                <a:lnTo>
                  <a:pt x="105418" y="1393762"/>
                </a:lnTo>
                <a:lnTo>
                  <a:pt x="70031" y="1364566"/>
                </a:lnTo>
                <a:lnTo>
                  <a:pt x="40835" y="1329179"/>
                </a:lnTo>
                <a:lnTo>
                  <a:pt x="18789" y="1288565"/>
                </a:lnTo>
                <a:lnTo>
                  <a:pt x="4857" y="1243684"/>
                </a:lnTo>
                <a:lnTo>
                  <a:pt x="0" y="1195497"/>
                </a:lnTo>
                <a:lnTo>
                  <a:pt x="0" y="239099"/>
                </a:lnTo>
                <a:lnTo>
                  <a:pt x="4857" y="190912"/>
                </a:lnTo>
                <a:lnTo>
                  <a:pt x="18789" y="146031"/>
                </a:lnTo>
                <a:lnTo>
                  <a:pt x="40835" y="105417"/>
                </a:lnTo>
                <a:lnTo>
                  <a:pt x="70039" y="70024"/>
                </a:lnTo>
                <a:lnTo>
                  <a:pt x="105418" y="40834"/>
                </a:lnTo>
                <a:lnTo>
                  <a:pt x="146033" y="18789"/>
                </a:lnTo>
                <a:lnTo>
                  <a:pt x="190916" y="4857"/>
                </a:lnTo>
                <a:lnTo>
                  <a:pt x="239104" y="0"/>
                </a:lnTo>
                <a:lnTo>
                  <a:pt x="2175295" y="0"/>
                </a:lnTo>
                <a:lnTo>
                  <a:pt x="2222153" y="4637"/>
                </a:lnTo>
                <a:lnTo>
                  <a:pt x="2266789" y="18203"/>
                </a:lnTo>
                <a:lnTo>
                  <a:pt x="2307946" y="40172"/>
                </a:lnTo>
                <a:lnTo>
                  <a:pt x="2344375" y="70031"/>
                </a:lnTo>
                <a:lnTo>
                  <a:pt x="2374222" y="106448"/>
                </a:lnTo>
                <a:lnTo>
                  <a:pt x="2396192" y="147605"/>
                </a:lnTo>
                <a:lnTo>
                  <a:pt x="2409757" y="192241"/>
                </a:lnTo>
                <a:lnTo>
                  <a:pt x="2414395" y="239099"/>
                </a:lnTo>
                <a:lnTo>
                  <a:pt x="2414395" y="1195497"/>
                </a:lnTo>
                <a:lnTo>
                  <a:pt x="2409537" y="1243684"/>
                </a:lnTo>
                <a:lnTo>
                  <a:pt x="2395605" y="1288565"/>
                </a:lnTo>
                <a:lnTo>
                  <a:pt x="2373560" y="1329179"/>
                </a:lnTo>
                <a:lnTo>
                  <a:pt x="2344364" y="1364566"/>
                </a:lnTo>
                <a:lnTo>
                  <a:pt x="2308977" y="1393762"/>
                </a:lnTo>
                <a:lnTo>
                  <a:pt x="2268363" y="1415807"/>
                </a:lnTo>
                <a:lnTo>
                  <a:pt x="2223482" y="1429739"/>
                </a:lnTo>
                <a:lnTo>
                  <a:pt x="2175295" y="1434597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4946" y="3820667"/>
            <a:ext cx="2414905" cy="1435100"/>
          </a:xfrm>
          <a:custGeom>
            <a:avLst/>
            <a:gdLst/>
            <a:ahLst/>
            <a:cxnLst/>
            <a:rect l="l" t="t" r="r" b="b"/>
            <a:pathLst>
              <a:path w="2414904" h="1435100">
                <a:moveTo>
                  <a:pt x="0" y="239099"/>
                </a:moveTo>
                <a:lnTo>
                  <a:pt x="4857" y="190912"/>
                </a:lnTo>
                <a:lnTo>
                  <a:pt x="18789" y="146031"/>
                </a:lnTo>
                <a:lnTo>
                  <a:pt x="40835" y="105417"/>
                </a:lnTo>
                <a:lnTo>
                  <a:pt x="70031" y="70031"/>
                </a:lnTo>
                <a:lnTo>
                  <a:pt x="105418" y="40834"/>
                </a:lnTo>
                <a:lnTo>
                  <a:pt x="146033" y="18789"/>
                </a:lnTo>
                <a:lnTo>
                  <a:pt x="190916" y="4857"/>
                </a:lnTo>
                <a:lnTo>
                  <a:pt x="239104" y="0"/>
                </a:lnTo>
                <a:lnTo>
                  <a:pt x="2175295" y="0"/>
                </a:lnTo>
                <a:lnTo>
                  <a:pt x="2222153" y="4637"/>
                </a:lnTo>
                <a:lnTo>
                  <a:pt x="2266789" y="18203"/>
                </a:lnTo>
                <a:lnTo>
                  <a:pt x="2307946" y="40172"/>
                </a:lnTo>
                <a:lnTo>
                  <a:pt x="2344370" y="70024"/>
                </a:lnTo>
                <a:lnTo>
                  <a:pt x="2374222" y="106448"/>
                </a:lnTo>
                <a:lnTo>
                  <a:pt x="2396192" y="147605"/>
                </a:lnTo>
                <a:lnTo>
                  <a:pt x="2409757" y="192241"/>
                </a:lnTo>
                <a:lnTo>
                  <a:pt x="2414395" y="239099"/>
                </a:lnTo>
                <a:lnTo>
                  <a:pt x="2414395" y="1195497"/>
                </a:lnTo>
                <a:lnTo>
                  <a:pt x="2409537" y="1243684"/>
                </a:lnTo>
                <a:lnTo>
                  <a:pt x="2395605" y="1288565"/>
                </a:lnTo>
                <a:lnTo>
                  <a:pt x="2373560" y="1329179"/>
                </a:lnTo>
                <a:lnTo>
                  <a:pt x="2344364" y="1364566"/>
                </a:lnTo>
                <a:lnTo>
                  <a:pt x="2308977" y="1393762"/>
                </a:lnTo>
                <a:lnTo>
                  <a:pt x="2268363" y="1415807"/>
                </a:lnTo>
                <a:lnTo>
                  <a:pt x="2223482" y="1429739"/>
                </a:lnTo>
                <a:lnTo>
                  <a:pt x="2175295" y="1434597"/>
                </a:lnTo>
                <a:lnTo>
                  <a:pt x="239104" y="1434597"/>
                </a:lnTo>
                <a:lnTo>
                  <a:pt x="190916" y="1429739"/>
                </a:lnTo>
                <a:lnTo>
                  <a:pt x="146033" y="1415807"/>
                </a:lnTo>
                <a:lnTo>
                  <a:pt x="105418" y="1393762"/>
                </a:lnTo>
                <a:lnTo>
                  <a:pt x="70031" y="1364566"/>
                </a:lnTo>
                <a:lnTo>
                  <a:pt x="40835" y="1329179"/>
                </a:lnTo>
                <a:lnTo>
                  <a:pt x="18789" y="1288565"/>
                </a:lnTo>
                <a:lnTo>
                  <a:pt x="4857" y="1243684"/>
                </a:lnTo>
                <a:lnTo>
                  <a:pt x="0" y="1195497"/>
                </a:lnTo>
                <a:lnTo>
                  <a:pt x="0" y="23909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90691" y="3137793"/>
            <a:ext cx="3210568" cy="2800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2961" y="3061529"/>
            <a:ext cx="4024629" cy="1009015"/>
          </a:xfrm>
          <a:custGeom>
            <a:avLst/>
            <a:gdLst/>
            <a:ahLst/>
            <a:cxnLst/>
            <a:rect l="l" t="t" r="r" b="b"/>
            <a:pathLst>
              <a:path w="4024629" h="1009014">
                <a:moveTo>
                  <a:pt x="0" y="752362"/>
                </a:moveTo>
                <a:lnTo>
                  <a:pt x="1124222" y="544038"/>
                </a:lnTo>
                <a:lnTo>
                  <a:pt x="1120287" y="519072"/>
                </a:lnTo>
                <a:lnTo>
                  <a:pt x="1119878" y="494306"/>
                </a:lnTo>
                <a:lnTo>
                  <a:pt x="1129350" y="445500"/>
                </a:lnTo>
                <a:lnTo>
                  <a:pt x="1152063" y="397879"/>
                </a:lnTo>
                <a:lnTo>
                  <a:pt x="1187443" y="351700"/>
                </a:lnTo>
                <a:lnTo>
                  <a:pt x="1234915" y="307223"/>
                </a:lnTo>
                <a:lnTo>
                  <a:pt x="1293903" y="264703"/>
                </a:lnTo>
                <a:lnTo>
                  <a:pt x="1327537" y="244258"/>
                </a:lnTo>
                <a:lnTo>
                  <a:pt x="1363835" y="224400"/>
                </a:lnTo>
                <a:lnTo>
                  <a:pt x="1402724" y="205160"/>
                </a:lnTo>
                <a:lnTo>
                  <a:pt x="1444134" y="186571"/>
                </a:lnTo>
                <a:lnTo>
                  <a:pt x="1487992" y="168665"/>
                </a:lnTo>
                <a:lnTo>
                  <a:pt x="1534226" y="151475"/>
                </a:lnTo>
                <a:lnTo>
                  <a:pt x="1582765" y="135032"/>
                </a:lnTo>
                <a:lnTo>
                  <a:pt x="1633537" y="119369"/>
                </a:lnTo>
                <a:lnTo>
                  <a:pt x="1686470" y="104518"/>
                </a:lnTo>
                <a:lnTo>
                  <a:pt x="1741491" y="90511"/>
                </a:lnTo>
                <a:lnTo>
                  <a:pt x="1798531" y="77381"/>
                </a:lnTo>
                <a:lnTo>
                  <a:pt x="1857515" y="65159"/>
                </a:lnTo>
                <a:lnTo>
                  <a:pt x="1918373" y="53879"/>
                </a:lnTo>
                <a:lnTo>
                  <a:pt x="1981033" y="43572"/>
                </a:lnTo>
                <a:lnTo>
                  <a:pt x="2045423" y="34270"/>
                </a:lnTo>
                <a:lnTo>
                  <a:pt x="2111471" y="26006"/>
                </a:lnTo>
                <a:lnTo>
                  <a:pt x="2179105" y="18812"/>
                </a:lnTo>
                <a:lnTo>
                  <a:pt x="2248254" y="12721"/>
                </a:lnTo>
                <a:lnTo>
                  <a:pt x="2318845" y="7764"/>
                </a:lnTo>
                <a:lnTo>
                  <a:pt x="2381922" y="4379"/>
                </a:lnTo>
                <a:lnTo>
                  <a:pt x="2444825" y="1967"/>
                </a:lnTo>
                <a:lnTo>
                  <a:pt x="2507484" y="512"/>
                </a:lnTo>
                <a:lnTo>
                  <a:pt x="2569830" y="0"/>
                </a:lnTo>
                <a:lnTo>
                  <a:pt x="2631795" y="415"/>
                </a:lnTo>
                <a:lnTo>
                  <a:pt x="2693310" y="1742"/>
                </a:lnTo>
                <a:lnTo>
                  <a:pt x="2754305" y="3967"/>
                </a:lnTo>
                <a:lnTo>
                  <a:pt x="2814711" y="7073"/>
                </a:lnTo>
                <a:lnTo>
                  <a:pt x="2874460" y="11047"/>
                </a:lnTo>
                <a:lnTo>
                  <a:pt x="2933482" y="15873"/>
                </a:lnTo>
                <a:lnTo>
                  <a:pt x="2991708" y="21535"/>
                </a:lnTo>
                <a:lnTo>
                  <a:pt x="3049069" y="28019"/>
                </a:lnTo>
                <a:lnTo>
                  <a:pt x="3105497" y="35310"/>
                </a:lnTo>
                <a:lnTo>
                  <a:pt x="3160922" y="43392"/>
                </a:lnTo>
                <a:lnTo>
                  <a:pt x="3215275" y="52251"/>
                </a:lnTo>
                <a:lnTo>
                  <a:pt x="3268487" y="61871"/>
                </a:lnTo>
                <a:lnTo>
                  <a:pt x="3320489" y="72237"/>
                </a:lnTo>
                <a:lnTo>
                  <a:pt x="3371212" y="83334"/>
                </a:lnTo>
                <a:lnTo>
                  <a:pt x="3420587" y="95147"/>
                </a:lnTo>
                <a:lnTo>
                  <a:pt x="3468546" y="107661"/>
                </a:lnTo>
                <a:lnTo>
                  <a:pt x="3515018" y="120861"/>
                </a:lnTo>
                <a:lnTo>
                  <a:pt x="3559935" y="134732"/>
                </a:lnTo>
                <a:lnTo>
                  <a:pt x="3603229" y="149258"/>
                </a:lnTo>
                <a:lnTo>
                  <a:pt x="3644829" y="164425"/>
                </a:lnTo>
                <a:lnTo>
                  <a:pt x="3684667" y="180217"/>
                </a:lnTo>
                <a:lnTo>
                  <a:pt x="3722673" y="196619"/>
                </a:lnTo>
                <a:lnTo>
                  <a:pt x="3758780" y="213617"/>
                </a:lnTo>
                <a:lnTo>
                  <a:pt x="3792917" y="231195"/>
                </a:lnTo>
                <a:lnTo>
                  <a:pt x="3855008" y="268030"/>
                </a:lnTo>
                <a:lnTo>
                  <a:pt x="3908394" y="307005"/>
                </a:lnTo>
                <a:lnTo>
                  <a:pt x="3952522" y="347998"/>
                </a:lnTo>
                <a:lnTo>
                  <a:pt x="3989605" y="395134"/>
                </a:lnTo>
                <a:lnTo>
                  <a:pt x="4014769" y="447051"/>
                </a:lnTo>
                <a:lnTo>
                  <a:pt x="4024144" y="498774"/>
                </a:lnTo>
                <a:lnTo>
                  <a:pt x="4023072" y="524452"/>
                </a:lnTo>
                <a:lnTo>
                  <a:pt x="4009732" y="575217"/>
                </a:lnTo>
                <a:lnTo>
                  <a:pt x="3981894" y="624898"/>
                </a:lnTo>
                <a:lnTo>
                  <a:pt x="3940073" y="673139"/>
                </a:lnTo>
                <a:lnTo>
                  <a:pt x="3884785" y="719586"/>
                </a:lnTo>
                <a:lnTo>
                  <a:pt x="3870538" y="729412"/>
                </a:lnTo>
                <a:lnTo>
                  <a:pt x="1272597" y="729412"/>
                </a:lnTo>
                <a:lnTo>
                  <a:pt x="0" y="752362"/>
                </a:lnTo>
                <a:close/>
              </a:path>
              <a:path w="4024629" h="1009014">
                <a:moveTo>
                  <a:pt x="2588970" y="1008425"/>
                </a:moveTo>
                <a:lnTo>
                  <a:pt x="2532988" y="1008274"/>
                </a:lnTo>
                <a:lnTo>
                  <a:pt x="2477228" y="1007374"/>
                </a:lnTo>
                <a:lnTo>
                  <a:pt x="2421749" y="1005733"/>
                </a:lnTo>
                <a:lnTo>
                  <a:pt x="2366610" y="1003360"/>
                </a:lnTo>
                <a:lnTo>
                  <a:pt x="2311872" y="1000263"/>
                </a:lnTo>
                <a:lnTo>
                  <a:pt x="2257592" y="996449"/>
                </a:lnTo>
                <a:lnTo>
                  <a:pt x="2203831" y="991927"/>
                </a:lnTo>
                <a:lnTo>
                  <a:pt x="2150648" y="986705"/>
                </a:lnTo>
                <a:lnTo>
                  <a:pt x="2098103" y="980790"/>
                </a:lnTo>
                <a:lnTo>
                  <a:pt x="2046255" y="974190"/>
                </a:lnTo>
                <a:lnTo>
                  <a:pt x="1995163" y="966914"/>
                </a:lnTo>
                <a:lnTo>
                  <a:pt x="1944887" y="958970"/>
                </a:lnTo>
                <a:lnTo>
                  <a:pt x="1895486" y="950365"/>
                </a:lnTo>
                <a:lnTo>
                  <a:pt x="1847020" y="941108"/>
                </a:lnTo>
                <a:lnTo>
                  <a:pt x="1799548" y="931207"/>
                </a:lnTo>
                <a:lnTo>
                  <a:pt x="1753129" y="920669"/>
                </a:lnTo>
                <a:lnTo>
                  <a:pt x="1707824" y="909503"/>
                </a:lnTo>
                <a:lnTo>
                  <a:pt x="1663690" y="897717"/>
                </a:lnTo>
                <a:lnTo>
                  <a:pt x="1620789" y="885318"/>
                </a:lnTo>
                <a:lnTo>
                  <a:pt x="1579179" y="872315"/>
                </a:lnTo>
                <a:lnTo>
                  <a:pt x="1538919" y="858715"/>
                </a:lnTo>
                <a:lnTo>
                  <a:pt x="1500070" y="844528"/>
                </a:lnTo>
                <a:lnTo>
                  <a:pt x="1462690" y="829759"/>
                </a:lnTo>
                <a:lnTo>
                  <a:pt x="1426838" y="814419"/>
                </a:lnTo>
                <a:lnTo>
                  <a:pt x="1359961" y="782053"/>
                </a:lnTo>
                <a:lnTo>
                  <a:pt x="1299912" y="747494"/>
                </a:lnTo>
                <a:lnTo>
                  <a:pt x="1272597" y="729412"/>
                </a:lnTo>
                <a:lnTo>
                  <a:pt x="3870538" y="729412"/>
                </a:lnTo>
                <a:lnTo>
                  <a:pt x="3816548" y="763881"/>
                </a:lnTo>
                <a:lnTo>
                  <a:pt x="3777733" y="785110"/>
                </a:lnTo>
                <a:lnTo>
                  <a:pt x="3735875" y="805668"/>
                </a:lnTo>
                <a:lnTo>
                  <a:pt x="3691037" y="825511"/>
                </a:lnTo>
                <a:lnTo>
                  <a:pt x="3643284" y="844593"/>
                </a:lnTo>
                <a:lnTo>
                  <a:pt x="3592681" y="862871"/>
                </a:lnTo>
                <a:lnTo>
                  <a:pt x="3539291" y="880300"/>
                </a:lnTo>
                <a:lnTo>
                  <a:pt x="3483179" y="896835"/>
                </a:lnTo>
                <a:lnTo>
                  <a:pt x="3424411" y="912431"/>
                </a:lnTo>
                <a:lnTo>
                  <a:pt x="3363050" y="927046"/>
                </a:lnTo>
                <a:lnTo>
                  <a:pt x="3299160" y="940633"/>
                </a:lnTo>
                <a:lnTo>
                  <a:pt x="3232807" y="953148"/>
                </a:lnTo>
                <a:lnTo>
                  <a:pt x="3164055" y="964548"/>
                </a:lnTo>
                <a:lnTo>
                  <a:pt x="3092968" y="974787"/>
                </a:lnTo>
                <a:lnTo>
                  <a:pt x="3037667" y="981732"/>
                </a:lnTo>
                <a:lnTo>
                  <a:pt x="2982052" y="987856"/>
                </a:lnTo>
                <a:lnTo>
                  <a:pt x="2926184" y="993168"/>
                </a:lnTo>
                <a:lnTo>
                  <a:pt x="2870121" y="997676"/>
                </a:lnTo>
                <a:lnTo>
                  <a:pt x="2813923" y="1001387"/>
                </a:lnTo>
                <a:lnTo>
                  <a:pt x="2757650" y="1004309"/>
                </a:lnTo>
                <a:lnTo>
                  <a:pt x="2701360" y="1006451"/>
                </a:lnTo>
                <a:lnTo>
                  <a:pt x="2645113" y="1007820"/>
                </a:lnTo>
                <a:lnTo>
                  <a:pt x="2588970" y="1008425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62961" y="3061529"/>
            <a:ext cx="4024629" cy="1009015"/>
          </a:xfrm>
          <a:custGeom>
            <a:avLst/>
            <a:gdLst/>
            <a:ahLst/>
            <a:cxnLst/>
            <a:rect l="l" t="t" r="r" b="b"/>
            <a:pathLst>
              <a:path w="4024629" h="1009014">
                <a:moveTo>
                  <a:pt x="0" y="752362"/>
                </a:moveTo>
                <a:lnTo>
                  <a:pt x="1124222" y="544038"/>
                </a:lnTo>
                <a:lnTo>
                  <a:pt x="1120287" y="519072"/>
                </a:lnTo>
                <a:lnTo>
                  <a:pt x="1119878" y="494306"/>
                </a:lnTo>
                <a:lnTo>
                  <a:pt x="1129350" y="445500"/>
                </a:lnTo>
                <a:lnTo>
                  <a:pt x="1152063" y="397879"/>
                </a:lnTo>
                <a:lnTo>
                  <a:pt x="1187443" y="351700"/>
                </a:lnTo>
                <a:lnTo>
                  <a:pt x="1234915" y="307222"/>
                </a:lnTo>
                <a:lnTo>
                  <a:pt x="1293903" y="264703"/>
                </a:lnTo>
                <a:lnTo>
                  <a:pt x="1327537" y="244258"/>
                </a:lnTo>
                <a:lnTo>
                  <a:pt x="1363835" y="224400"/>
                </a:lnTo>
                <a:lnTo>
                  <a:pt x="1402724" y="205160"/>
                </a:lnTo>
                <a:lnTo>
                  <a:pt x="1444134" y="186571"/>
                </a:lnTo>
                <a:lnTo>
                  <a:pt x="1487992" y="168665"/>
                </a:lnTo>
                <a:lnTo>
                  <a:pt x="1534226" y="151475"/>
                </a:lnTo>
                <a:lnTo>
                  <a:pt x="1582765" y="135032"/>
                </a:lnTo>
                <a:lnTo>
                  <a:pt x="1633537" y="119369"/>
                </a:lnTo>
                <a:lnTo>
                  <a:pt x="1686470" y="104518"/>
                </a:lnTo>
                <a:lnTo>
                  <a:pt x="1741491" y="90511"/>
                </a:lnTo>
                <a:lnTo>
                  <a:pt x="1798530" y="77381"/>
                </a:lnTo>
                <a:lnTo>
                  <a:pt x="1857515" y="65159"/>
                </a:lnTo>
                <a:lnTo>
                  <a:pt x="1918373" y="53879"/>
                </a:lnTo>
                <a:lnTo>
                  <a:pt x="1981033" y="43572"/>
                </a:lnTo>
                <a:lnTo>
                  <a:pt x="2045423" y="34270"/>
                </a:lnTo>
                <a:lnTo>
                  <a:pt x="2111471" y="26006"/>
                </a:lnTo>
                <a:lnTo>
                  <a:pt x="2179105" y="18812"/>
                </a:lnTo>
                <a:lnTo>
                  <a:pt x="2248254" y="12721"/>
                </a:lnTo>
                <a:lnTo>
                  <a:pt x="2318845" y="7764"/>
                </a:lnTo>
                <a:lnTo>
                  <a:pt x="2381922" y="4379"/>
                </a:lnTo>
                <a:lnTo>
                  <a:pt x="2444825" y="1967"/>
                </a:lnTo>
                <a:lnTo>
                  <a:pt x="2507484" y="512"/>
                </a:lnTo>
                <a:lnTo>
                  <a:pt x="2569830" y="0"/>
                </a:lnTo>
                <a:lnTo>
                  <a:pt x="2631795" y="415"/>
                </a:lnTo>
                <a:lnTo>
                  <a:pt x="2693310" y="1742"/>
                </a:lnTo>
                <a:lnTo>
                  <a:pt x="2754305" y="3967"/>
                </a:lnTo>
                <a:lnTo>
                  <a:pt x="2814711" y="7073"/>
                </a:lnTo>
                <a:lnTo>
                  <a:pt x="2874460" y="11047"/>
                </a:lnTo>
                <a:lnTo>
                  <a:pt x="2933481" y="15873"/>
                </a:lnTo>
                <a:lnTo>
                  <a:pt x="2991708" y="21535"/>
                </a:lnTo>
                <a:lnTo>
                  <a:pt x="3049069" y="28019"/>
                </a:lnTo>
                <a:lnTo>
                  <a:pt x="3105497" y="35310"/>
                </a:lnTo>
                <a:lnTo>
                  <a:pt x="3160922" y="43392"/>
                </a:lnTo>
                <a:lnTo>
                  <a:pt x="3215275" y="52251"/>
                </a:lnTo>
                <a:lnTo>
                  <a:pt x="3268487" y="61871"/>
                </a:lnTo>
                <a:lnTo>
                  <a:pt x="3320489" y="72237"/>
                </a:lnTo>
                <a:lnTo>
                  <a:pt x="3371212" y="83334"/>
                </a:lnTo>
                <a:lnTo>
                  <a:pt x="3420587" y="95147"/>
                </a:lnTo>
                <a:lnTo>
                  <a:pt x="3468546" y="107661"/>
                </a:lnTo>
                <a:lnTo>
                  <a:pt x="3515018" y="120861"/>
                </a:lnTo>
                <a:lnTo>
                  <a:pt x="3559935" y="134732"/>
                </a:lnTo>
                <a:lnTo>
                  <a:pt x="3603228" y="149258"/>
                </a:lnTo>
                <a:lnTo>
                  <a:pt x="3644828" y="164425"/>
                </a:lnTo>
                <a:lnTo>
                  <a:pt x="3684666" y="180217"/>
                </a:lnTo>
                <a:lnTo>
                  <a:pt x="3722673" y="196619"/>
                </a:lnTo>
                <a:lnTo>
                  <a:pt x="3758780" y="213617"/>
                </a:lnTo>
                <a:lnTo>
                  <a:pt x="3792917" y="231195"/>
                </a:lnTo>
                <a:lnTo>
                  <a:pt x="3855008" y="268030"/>
                </a:lnTo>
                <a:lnTo>
                  <a:pt x="3908394" y="307005"/>
                </a:lnTo>
                <a:lnTo>
                  <a:pt x="3952522" y="347998"/>
                </a:lnTo>
                <a:lnTo>
                  <a:pt x="3989605" y="395133"/>
                </a:lnTo>
                <a:lnTo>
                  <a:pt x="4014769" y="447051"/>
                </a:lnTo>
                <a:lnTo>
                  <a:pt x="4024144" y="498774"/>
                </a:lnTo>
                <a:lnTo>
                  <a:pt x="4023072" y="524452"/>
                </a:lnTo>
                <a:lnTo>
                  <a:pt x="4009732" y="575217"/>
                </a:lnTo>
                <a:lnTo>
                  <a:pt x="3981894" y="624898"/>
                </a:lnTo>
                <a:lnTo>
                  <a:pt x="3940073" y="673139"/>
                </a:lnTo>
                <a:lnTo>
                  <a:pt x="3884785" y="719586"/>
                </a:lnTo>
                <a:lnTo>
                  <a:pt x="3852253" y="742024"/>
                </a:lnTo>
                <a:lnTo>
                  <a:pt x="3816547" y="763881"/>
                </a:lnTo>
                <a:lnTo>
                  <a:pt x="3777733" y="785110"/>
                </a:lnTo>
                <a:lnTo>
                  <a:pt x="3735875" y="805668"/>
                </a:lnTo>
                <a:lnTo>
                  <a:pt x="3691037" y="825511"/>
                </a:lnTo>
                <a:lnTo>
                  <a:pt x="3643284" y="844593"/>
                </a:lnTo>
                <a:lnTo>
                  <a:pt x="3592681" y="862871"/>
                </a:lnTo>
                <a:lnTo>
                  <a:pt x="3539291" y="880300"/>
                </a:lnTo>
                <a:lnTo>
                  <a:pt x="3483179" y="896835"/>
                </a:lnTo>
                <a:lnTo>
                  <a:pt x="3424411" y="912431"/>
                </a:lnTo>
                <a:lnTo>
                  <a:pt x="3363050" y="927046"/>
                </a:lnTo>
                <a:lnTo>
                  <a:pt x="3299160" y="940633"/>
                </a:lnTo>
                <a:lnTo>
                  <a:pt x="3232807" y="953148"/>
                </a:lnTo>
                <a:lnTo>
                  <a:pt x="3164055" y="964548"/>
                </a:lnTo>
                <a:lnTo>
                  <a:pt x="3092968" y="974787"/>
                </a:lnTo>
                <a:lnTo>
                  <a:pt x="3037667" y="981732"/>
                </a:lnTo>
                <a:lnTo>
                  <a:pt x="2982052" y="987856"/>
                </a:lnTo>
                <a:lnTo>
                  <a:pt x="2926184" y="993168"/>
                </a:lnTo>
                <a:lnTo>
                  <a:pt x="2870121" y="997676"/>
                </a:lnTo>
                <a:lnTo>
                  <a:pt x="2813923" y="1001387"/>
                </a:lnTo>
                <a:lnTo>
                  <a:pt x="2757649" y="1004309"/>
                </a:lnTo>
                <a:lnTo>
                  <a:pt x="2701360" y="1006451"/>
                </a:lnTo>
                <a:lnTo>
                  <a:pt x="2645113" y="1007820"/>
                </a:lnTo>
                <a:lnTo>
                  <a:pt x="2588970" y="1008425"/>
                </a:lnTo>
                <a:lnTo>
                  <a:pt x="2532988" y="1008274"/>
                </a:lnTo>
                <a:lnTo>
                  <a:pt x="2477228" y="1007374"/>
                </a:lnTo>
                <a:lnTo>
                  <a:pt x="2421749" y="1005733"/>
                </a:lnTo>
                <a:lnTo>
                  <a:pt x="2366610" y="1003360"/>
                </a:lnTo>
                <a:lnTo>
                  <a:pt x="2311872" y="1000263"/>
                </a:lnTo>
                <a:lnTo>
                  <a:pt x="2257592" y="996449"/>
                </a:lnTo>
                <a:lnTo>
                  <a:pt x="2203831" y="991927"/>
                </a:lnTo>
                <a:lnTo>
                  <a:pt x="2150648" y="986705"/>
                </a:lnTo>
                <a:lnTo>
                  <a:pt x="2098103" y="980790"/>
                </a:lnTo>
                <a:lnTo>
                  <a:pt x="2046255" y="974190"/>
                </a:lnTo>
                <a:lnTo>
                  <a:pt x="1995163" y="966914"/>
                </a:lnTo>
                <a:lnTo>
                  <a:pt x="1944887" y="958970"/>
                </a:lnTo>
                <a:lnTo>
                  <a:pt x="1895486" y="950365"/>
                </a:lnTo>
                <a:lnTo>
                  <a:pt x="1847020" y="941108"/>
                </a:lnTo>
                <a:lnTo>
                  <a:pt x="1799548" y="931207"/>
                </a:lnTo>
                <a:lnTo>
                  <a:pt x="1753129" y="920669"/>
                </a:lnTo>
                <a:lnTo>
                  <a:pt x="1707823" y="909503"/>
                </a:lnTo>
                <a:lnTo>
                  <a:pt x="1663690" y="897717"/>
                </a:lnTo>
                <a:lnTo>
                  <a:pt x="1620789" y="885318"/>
                </a:lnTo>
                <a:lnTo>
                  <a:pt x="1579179" y="872315"/>
                </a:lnTo>
                <a:lnTo>
                  <a:pt x="1538919" y="858715"/>
                </a:lnTo>
                <a:lnTo>
                  <a:pt x="1500069" y="844528"/>
                </a:lnTo>
                <a:lnTo>
                  <a:pt x="1462689" y="829759"/>
                </a:lnTo>
                <a:lnTo>
                  <a:pt x="1426838" y="814419"/>
                </a:lnTo>
                <a:lnTo>
                  <a:pt x="1359961" y="782053"/>
                </a:lnTo>
                <a:lnTo>
                  <a:pt x="1299912" y="747494"/>
                </a:lnTo>
                <a:lnTo>
                  <a:pt x="1272597" y="729412"/>
                </a:lnTo>
                <a:lnTo>
                  <a:pt x="0" y="752362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50009" y="4929822"/>
            <a:ext cx="2917190" cy="1009015"/>
          </a:xfrm>
          <a:custGeom>
            <a:avLst/>
            <a:gdLst/>
            <a:ahLst/>
            <a:cxnLst/>
            <a:rect l="l" t="t" r="r" b="b"/>
            <a:pathLst>
              <a:path w="2917190" h="1009014">
                <a:moveTo>
                  <a:pt x="2666848" y="182417"/>
                </a:moveTo>
                <a:lnTo>
                  <a:pt x="997148" y="182417"/>
                </a:lnTo>
                <a:lnTo>
                  <a:pt x="1033689" y="162951"/>
                </a:lnTo>
                <a:lnTo>
                  <a:pt x="1071924" y="144550"/>
                </a:lnTo>
                <a:lnTo>
                  <a:pt x="1111756" y="127220"/>
                </a:lnTo>
                <a:lnTo>
                  <a:pt x="1153091" y="110966"/>
                </a:lnTo>
                <a:lnTo>
                  <a:pt x="1195833" y="95794"/>
                </a:lnTo>
                <a:lnTo>
                  <a:pt x="1239884" y="81713"/>
                </a:lnTo>
                <a:lnTo>
                  <a:pt x="1285151" y="68726"/>
                </a:lnTo>
                <a:lnTo>
                  <a:pt x="1331536" y="56842"/>
                </a:lnTo>
                <a:lnTo>
                  <a:pt x="1378944" y="46066"/>
                </a:lnTo>
                <a:lnTo>
                  <a:pt x="1427280" y="36405"/>
                </a:lnTo>
                <a:lnTo>
                  <a:pt x="1476447" y="27864"/>
                </a:lnTo>
                <a:lnTo>
                  <a:pt x="1526350" y="20451"/>
                </a:lnTo>
                <a:lnTo>
                  <a:pt x="1576893" y="14172"/>
                </a:lnTo>
                <a:lnTo>
                  <a:pt x="1627980" y="9032"/>
                </a:lnTo>
                <a:lnTo>
                  <a:pt x="1679515" y="5039"/>
                </a:lnTo>
                <a:lnTo>
                  <a:pt x="1731403" y="2198"/>
                </a:lnTo>
                <a:lnTo>
                  <a:pt x="1783547" y="516"/>
                </a:lnTo>
                <a:lnTo>
                  <a:pt x="1835852" y="0"/>
                </a:lnTo>
                <a:lnTo>
                  <a:pt x="1888223" y="654"/>
                </a:lnTo>
                <a:lnTo>
                  <a:pt x="1940562" y="2487"/>
                </a:lnTo>
                <a:lnTo>
                  <a:pt x="1992775" y="5504"/>
                </a:lnTo>
                <a:lnTo>
                  <a:pt x="2044766" y="9712"/>
                </a:lnTo>
                <a:lnTo>
                  <a:pt x="2096439" y="15116"/>
                </a:lnTo>
                <a:lnTo>
                  <a:pt x="2147698" y="21724"/>
                </a:lnTo>
                <a:lnTo>
                  <a:pt x="2198447" y="29541"/>
                </a:lnTo>
                <a:lnTo>
                  <a:pt x="2248591" y="38574"/>
                </a:lnTo>
                <a:lnTo>
                  <a:pt x="2298033" y="48830"/>
                </a:lnTo>
                <a:lnTo>
                  <a:pt x="2346679" y="60313"/>
                </a:lnTo>
                <a:lnTo>
                  <a:pt x="2394431" y="73032"/>
                </a:lnTo>
                <a:lnTo>
                  <a:pt x="2441195" y="86992"/>
                </a:lnTo>
                <a:lnTo>
                  <a:pt x="2499715" y="106787"/>
                </a:lnTo>
                <a:lnTo>
                  <a:pt x="2554623" y="128066"/>
                </a:lnTo>
                <a:lnTo>
                  <a:pt x="2605869" y="150733"/>
                </a:lnTo>
                <a:lnTo>
                  <a:pt x="2653401" y="174690"/>
                </a:lnTo>
                <a:lnTo>
                  <a:pt x="2666848" y="182417"/>
                </a:lnTo>
                <a:close/>
              </a:path>
              <a:path w="2917190" h="1009014">
                <a:moveTo>
                  <a:pt x="1841034" y="1008386"/>
                </a:moveTo>
                <a:lnTo>
                  <a:pt x="1786306" y="1007961"/>
                </a:lnTo>
                <a:lnTo>
                  <a:pt x="1731461" y="1006237"/>
                </a:lnTo>
                <a:lnTo>
                  <a:pt x="1676600" y="1003197"/>
                </a:lnTo>
                <a:lnTo>
                  <a:pt x="1621824" y="998825"/>
                </a:lnTo>
                <a:lnTo>
                  <a:pt x="1567234" y="993104"/>
                </a:lnTo>
                <a:lnTo>
                  <a:pt x="1512932" y="986019"/>
                </a:lnTo>
                <a:lnTo>
                  <a:pt x="1459019" y="977553"/>
                </a:lnTo>
                <a:lnTo>
                  <a:pt x="1405597" y="967690"/>
                </a:lnTo>
                <a:lnTo>
                  <a:pt x="1342699" y="954077"/>
                </a:lnTo>
                <a:lnTo>
                  <a:pt x="1282494" y="938828"/>
                </a:lnTo>
                <a:lnTo>
                  <a:pt x="1225062" y="922024"/>
                </a:lnTo>
                <a:lnTo>
                  <a:pt x="1170480" y="903744"/>
                </a:lnTo>
                <a:lnTo>
                  <a:pt x="1118828" y="884068"/>
                </a:lnTo>
                <a:lnTo>
                  <a:pt x="1070183" y="863077"/>
                </a:lnTo>
                <a:lnTo>
                  <a:pt x="1024626" y="840849"/>
                </a:lnTo>
                <a:lnTo>
                  <a:pt x="982234" y="817464"/>
                </a:lnTo>
                <a:lnTo>
                  <a:pt x="943086" y="793004"/>
                </a:lnTo>
                <a:lnTo>
                  <a:pt x="907260" y="767547"/>
                </a:lnTo>
                <a:lnTo>
                  <a:pt x="874836" y="741173"/>
                </a:lnTo>
                <a:lnTo>
                  <a:pt x="845892" y="713962"/>
                </a:lnTo>
                <a:lnTo>
                  <a:pt x="798757" y="657350"/>
                </a:lnTo>
                <a:lnTo>
                  <a:pt x="766487" y="598350"/>
                </a:lnTo>
                <a:lnTo>
                  <a:pt x="749709" y="537600"/>
                </a:lnTo>
                <a:lnTo>
                  <a:pt x="747326" y="506768"/>
                </a:lnTo>
                <a:lnTo>
                  <a:pt x="749053" y="475739"/>
                </a:lnTo>
                <a:lnTo>
                  <a:pt x="754967" y="444592"/>
                </a:lnTo>
                <a:lnTo>
                  <a:pt x="765148" y="413406"/>
                </a:lnTo>
                <a:lnTo>
                  <a:pt x="779674" y="382263"/>
                </a:lnTo>
                <a:lnTo>
                  <a:pt x="798623" y="351241"/>
                </a:lnTo>
                <a:lnTo>
                  <a:pt x="0" y="38717"/>
                </a:lnTo>
                <a:lnTo>
                  <a:pt x="997148" y="182417"/>
                </a:lnTo>
                <a:lnTo>
                  <a:pt x="2666848" y="182417"/>
                </a:lnTo>
                <a:lnTo>
                  <a:pt x="2697171" y="199840"/>
                </a:lnTo>
                <a:lnTo>
                  <a:pt x="2737126" y="226087"/>
                </a:lnTo>
                <a:lnTo>
                  <a:pt x="2773216" y="253332"/>
                </a:lnTo>
                <a:lnTo>
                  <a:pt x="2805392" y="281480"/>
                </a:lnTo>
                <a:lnTo>
                  <a:pt x="2833603" y="310433"/>
                </a:lnTo>
                <a:lnTo>
                  <a:pt x="2857798" y="340094"/>
                </a:lnTo>
                <a:lnTo>
                  <a:pt x="2893938" y="401152"/>
                </a:lnTo>
                <a:lnTo>
                  <a:pt x="2913411" y="463877"/>
                </a:lnTo>
                <a:lnTo>
                  <a:pt x="2916770" y="495623"/>
                </a:lnTo>
                <a:lnTo>
                  <a:pt x="2915811" y="527494"/>
                </a:lnTo>
                <a:lnTo>
                  <a:pt x="2900736" y="591226"/>
                </a:lnTo>
                <a:lnTo>
                  <a:pt x="2867781" y="654297"/>
                </a:lnTo>
                <a:lnTo>
                  <a:pt x="2844474" y="685342"/>
                </a:lnTo>
                <a:lnTo>
                  <a:pt x="2816545" y="715930"/>
                </a:lnTo>
                <a:lnTo>
                  <a:pt x="2783944" y="745965"/>
                </a:lnTo>
                <a:lnTo>
                  <a:pt x="2723942" y="791213"/>
                </a:lnTo>
                <a:lnTo>
                  <a:pt x="2690677" y="812384"/>
                </a:lnTo>
                <a:lnTo>
                  <a:pt x="2655371" y="832565"/>
                </a:lnTo>
                <a:lnTo>
                  <a:pt x="2618126" y="851740"/>
                </a:lnTo>
                <a:lnTo>
                  <a:pt x="2579043" y="869892"/>
                </a:lnTo>
                <a:lnTo>
                  <a:pt x="2538222" y="887006"/>
                </a:lnTo>
                <a:lnTo>
                  <a:pt x="2495766" y="903064"/>
                </a:lnTo>
                <a:lnTo>
                  <a:pt x="2451775" y="918050"/>
                </a:lnTo>
                <a:lnTo>
                  <a:pt x="2406350" y="931949"/>
                </a:lnTo>
                <a:lnTo>
                  <a:pt x="2359594" y="944744"/>
                </a:lnTo>
                <a:lnTo>
                  <a:pt x="2311606" y="956418"/>
                </a:lnTo>
                <a:lnTo>
                  <a:pt x="2262489" y="966956"/>
                </a:lnTo>
                <a:lnTo>
                  <a:pt x="2212344" y="976341"/>
                </a:lnTo>
                <a:lnTo>
                  <a:pt x="2161271" y="984557"/>
                </a:lnTo>
                <a:lnTo>
                  <a:pt x="2109373" y="991587"/>
                </a:lnTo>
                <a:lnTo>
                  <a:pt x="2056749" y="997415"/>
                </a:lnTo>
                <a:lnTo>
                  <a:pt x="2003503" y="1002026"/>
                </a:lnTo>
                <a:lnTo>
                  <a:pt x="1949734" y="1005402"/>
                </a:lnTo>
                <a:lnTo>
                  <a:pt x="1895544" y="1007527"/>
                </a:lnTo>
                <a:lnTo>
                  <a:pt x="1841034" y="1008386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50009" y="4929822"/>
            <a:ext cx="2917190" cy="1009015"/>
          </a:xfrm>
          <a:custGeom>
            <a:avLst/>
            <a:gdLst/>
            <a:ahLst/>
            <a:cxnLst/>
            <a:rect l="l" t="t" r="r" b="b"/>
            <a:pathLst>
              <a:path w="2917190" h="1009014">
                <a:moveTo>
                  <a:pt x="0" y="38717"/>
                </a:moveTo>
                <a:lnTo>
                  <a:pt x="997147" y="182417"/>
                </a:lnTo>
                <a:lnTo>
                  <a:pt x="1033689" y="162951"/>
                </a:lnTo>
                <a:lnTo>
                  <a:pt x="1071924" y="144550"/>
                </a:lnTo>
                <a:lnTo>
                  <a:pt x="1111756" y="127220"/>
                </a:lnTo>
                <a:lnTo>
                  <a:pt x="1153091" y="110966"/>
                </a:lnTo>
                <a:lnTo>
                  <a:pt x="1195833" y="95794"/>
                </a:lnTo>
                <a:lnTo>
                  <a:pt x="1239884" y="81713"/>
                </a:lnTo>
                <a:lnTo>
                  <a:pt x="1285151" y="68726"/>
                </a:lnTo>
                <a:lnTo>
                  <a:pt x="1331536" y="56842"/>
                </a:lnTo>
                <a:lnTo>
                  <a:pt x="1378944" y="46066"/>
                </a:lnTo>
                <a:lnTo>
                  <a:pt x="1427280" y="36405"/>
                </a:lnTo>
                <a:lnTo>
                  <a:pt x="1476447" y="27864"/>
                </a:lnTo>
                <a:lnTo>
                  <a:pt x="1526350" y="20451"/>
                </a:lnTo>
                <a:lnTo>
                  <a:pt x="1576893" y="14172"/>
                </a:lnTo>
                <a:lnTo>
                  <a:pt x="1627980" y="9032"/>
                </a:lnTo>
                <a:lnTo>
                  <a:pt x="1679515" y="5039"/>
                </a:lnTo>
                <a:lnTo>
                  <a:pt x="1731403" y="2198"/>
                </a:lnTo>
                <a:lnTo>
                  <a:pt x="1783547" y="516"/>
                </a:lnTo>
                <a:lnTo>
                  <a:pt x="1835852" y="0"/>
                </a:lnTo>
                <a:lnTo>
                  <a:pt x="1888223" y="654"/>
                </a:lnTo>
                <a:lnTo>
                  <a:pt x="1940562" y="2487"/>
                </a:lnTo>
                <a:lnTo>
                  <a:pt x="1992775" y="5504"/>
                </a:lnTo>
                <a:lnTo>
                  <a:pt x="2044766" y="9712"/>
                </a:lnTo>
                <a:lnTo>
                  <a:pt x="2096439" y="15116"/>
                </a:lnTo>
                <a:lnTo>
                  <a:pt x="2147698" y="21724"/>
                </a:lnTo>
                <a:lnTo>
                  <a:pt x="2198447" y="29541"/>
                </a:lnTo>
                <a:lnTo>
                  <a:pt x="2248591" y="38574"/>
                </a:lnTo>
                <a:lnTo>
                  <a:pt x="2298033" y="48830"/>
                </a:lnTo>
                <a:lnTo>
                  <a:pt x="2346679" y="60313"/>
                </a:lnTo>
                <a:lnTo>
                  <a:pt x="2394431" y="73032"/>
                </a:lnTo>
                <a:lnTo>
                  <a:pt x="2441195" y="86992"/>
                </a:lnTo>
                <a:lnTo>
                  <a:pt x="2499715" y="106787"/>
                </a:lnTo>
                <a:lnTo>
                  <a:pt x="2554623" y="128066"/>
                </a:lnTo>
                <a:lnTo>
                  <a:pt x="2605869" y="150733"/>
                </a:lnTo>
                <a:lnTo>
                  <a:pt x="2653401" y="174690"/>
                </a:lnTo>
                <a:lnTo>
                  <a:pt x="2697170" y="199840"/>
                </a:lnTo>
                <a:lnTo>
                  <a:pt x="2737126" y="226087"/>
                </a:lnTo>
                <a:lnTo>
                  <a:pt x="2773216" y="253332"/>
                </a:lnTo>
                <a:lnTo>
                  <a:pt x="2805392" y="281480"/>
                </a:lnTo>
                <a:lnTo>
                  <a:pt x="2833603" y="310433"/>
                </a:lnTo>
                <a:lnTo>
                  <a:pt x="2857798" y="340094"/>
                </a:lnTo>
                <a:lnTo>
                  <a:pt x="2893938" y="401152"/>
                </a:lnTo>
                <a:lnTo>
                  <a:pt x="2913410" y="463877"/>
                </a:lnTo>
                <a:lnTo>
                  <a:pt x="2916770" y="495623"/>
                </a:lnTo>
                <a:lnTo>
                  <a:pt x="2915811" y="527494"/>
                </a:lnTo>
                <a:lnTo>
                  <a:pt x="2900736" y="591226"/>
                </a:lnTo>
                <a:lnTo>
                  <a:pt x="2867781" y="654297"/>
                </a:lnTo>
                <a:lnTo>
                  <a:pt x="2844474" y="685342"/>
                </a:lnTo>
                <a:lnTo>
                  <a:pt x="2816544" y="715930"/>
                </a:lnTo>
                <a:lnTo>
                  <a:pt x="2783944" y="745965"/>
                </a:lnTo>
                <a:lnTo>
                  <a:pt x="2723942" y="791213"/>
                </a:lnTo>
                <a:lnTo>
                  <a:pt x="2690677" y="812384"/>
                </a:lnTo>
                <a:lnTo>
                  <a:pt x="2655371" y="832565"/>
                </a:lnTo>
                <a:lnTo>
                  <a:pt x="2618126" y="851740"/>
                </a:lnTo>
                <a:lnTo>
                  <a:pt x="2579043" y="869892"/>
                </a:lnTo>
                <a:lnTo>
                  <a:pt x="2538222" y="887006"/>
                </a:lnTo>
                <a:lnTo>
                  <a:pt x="2495766" y="903064"/>
                </a:lnTo>
                <a:lnTo>
                  <a:pt x="2451775" y="918050"/>
                </a:lnTo>
                <a:lnTo>
                  <a:pt x="2406350" y="931949"/>
                </a:lnTo>
                <a:lnTo>
                  <a:pt x="2359594" y="944744"/>
                </a:lnTo>
                <a:lnTo>
                  <a:pt x="2311606" y="956418"/>
                </a:lnTo>
                <a:lnTo>
                  <a:pt x="2262489" y="966956"/>
                </a:lnTo>
                <a:lnTo>
                  <a:pt x="2212344" y="976341"/>
                </a:lnTo>
                <a:lnTo>
                  <a:pt x="2161271" y="984557"/>
                </a:lnTo>
                <a:lnTo>
                  <a:pt x="2109373" y="991587"/>
                </a:lnTo>
                <a:lnTo>
                  <a:pt x="2056749" y="997415"/>
                </a:lnTo>
                <a:lnTo>
                  <a:pt x="2003503" y="1002026"/>
                </a:lnTo>
                <a:lnTo>
                  <a:pt x="1949734" y="1005402"/>
                </a:lnTo>
                <a:lnTo>
                  <a:pt x="1895544" y="1007527"/>
                </a:lnTo>
                <a:lnTo>
                  <a:pt x="1841034" y="1008386"/>
                </a:lnTo>
                <a:lnTo>
                  <a:pt x="1786306" y="1007961"/>
                </a:lnTo>
                <a:lnTo>
                  <a:pt x="1731461" y="1006237"/>
                </a:lnTo>
                <a:lnTo>
                  <a:pt x="1676600" y="1003197"/>
                </a:lnTo>
                <a:lnTo>
                  <a:pt x="1621824" y="998825"/>
                </a:lnTo>
                <a:lnTo>
                  <a:pt x="1567234" y="993104"/>
                </a:lnTo>
                <a:lnTo>
                  <a:pt x="1512932" y="986019"/>
                </a:lnTo>
                <a:lnTo>
                  <a:pt x="1459019" y="977553"/>
                </a:lnTo>
                <a:lnTo>
                  <a:pt x="1405597" y="967690"/>
                </a:lnTo>
                <a:lnTo>
                  <a:pt x="1342699" y="954077"/>
                </a:lnTo>
                <a:lnTo>
                  <a:pt x="1282494" y="938828"/>
                </a:lnTo>
                <a:lnTo>
                  <a:pt x="1225061" y="922024"/>
                </a:lnTo>
                <a:lnTo>
                  <a:pt x="1170480" y="903744"/>
                </a:lnTo>
                <a:lnTo>
                  <a:pt x="1118827" y="884068"/>
                </a:lnTo>
                <a:lnTo>
                  <a:pt x="1070183" y="863076"/>
                </a:lnTo>
                <a:lnTo>
                  <a:pt x="1024626" y="840849"/>
                </a:lnTo>
                <a:lnTo>
                  <a:pt x="982234" y="817464"/>
                </a:lnTo>
                <a:lnTo>
                  <a:pt x="943085" y="793004"/>
                </a:lnTo>
                <a:lnTo>
                  <a:pt x="907260" y="767547"/>
                </a:lnTo>
                <a:lnTo>
                  <a:pt x="874836" y="741173"/>
                </a:lnTo>
                <a:lnTo>
                  <a:pt x="845892" y="713962"/>
                </a:lnTo>
                <a:lnTo>
                  <a:pt x="798757" y="657350"/>
                </a:lnTo>
                <a:lnTo>
                  <a:pt x="766487" y="598350"/>
                </a:lnTo>
                <a:lnTo>
                  <a:pt x="749709" y="537600"/>
                </a:lnTo>
                <a:lnTo>
                  <a:pt x="747326" y="506768"/>
                </a:lnTo>
                <a:lnTo>
                  <a:pt x="749053" y="475739"/>
                </a:lnTo>
                <a:lnTo>
                  <a:pt x="754967" y="444592"/>
                </a:lnTo>
                <a:lnTo>
                  <a:pt x="765148" y="413406"/>
                </a:lnTo>
                <a:lnTo>
                  <a:pt x="779673" y="382263"/>
                </a:lnTo>
                <a:lnTo>
                  <a:pt x="798623" y="351241"/>
                </a:lnTo>
                <a:lnTo>
                  <a:pt x="0" y="38717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65591" y="2138294"/>
            <a:ext cx="9954260" cy="34359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63340" marR="5080" indent="-3851275">
              <a:lnSpc>
                <a:spcPct val="100499"/>
              </a:lnSpc>
              <a:spcBef>
                <a:spcPts val="80"/>
              </a:spcBef>
            </a:pPr>
            <a:r>
              <a:rPr sz="3200" spc="240" dirty="0">
                <a:latin typeface="Calibri"/>
                <a:cs typeface="Calibri"/>
              </a:rPr>
              <a:t>Discover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40" dirty="0">
                <a:latin typeface="Calibri"/>
                <a:cs typeface="Calibri"/>
              </a:rPr>
              <a:t>hidden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04" dirty="0">
                <a:latin typeface="Calibri"/>
                <a:cs typeface="Calibri"/>
              </a:rPr>
              <a:t>structure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of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data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00" dirty="0">
                <a:latin typeface="Calibri"/>
                <a:cs typeface="Calibri"/>
              </a:rPr>
              <a:t>without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80" dirty="0">
                <a:latin typeface="Calibri"/>
                <a:cs typeface="Calibri"/>
              </a:rPr>
              <a:t>guidance  </a:t>
            </a:r>
            <a:r>
              <a:rPr sz="3200" spc="250" dirty="0">
                <a:latin typeface="Calibri"/>
                <a:cs typeface="Calibri"/>
              </a:rPr>
              <a:t>of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60" dirty="0">
                <a:latin typeface="Calibri"/>
                <a:cs typeface="Calibri"/>
              </a:rPr>
              <a:t>outcome</a:t>
            </a:r>
            <a:endParaRPr sz="3200">
              <a:latin typeface="Calibri"/>
              <a:cs typeface="Calibri"/>
            </a:endParaRPr>
          </a:p>
          <a:p>
            <a:pPr marL="7671434" marR="679450" algn="ctr">
              <a:lnSpc>
                <a:spcPct val="100699"/>
              </a:lnSpc>
              <a:spcBef>
                <a:spcPts val="1175"/>
              </a:spcBef>
            </a:pPr>
            <a:r>
              <a:rPr sz="1800" spc="204" dirty="0">
                <a:latin typeface="Calibri"/>
                <a:cs typeface="Calibri"/>
              </a:rPr>
              <a:t>No </a:t>
            </a:r>
            <a:r>
              <a:rPr sz="1800" spc="110" dirty="0">
                <a:latin typeface="Calibri"/>
                <a:cs typeface="Calibri"/>
              </a:rPr>
              <a:t>labels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were  </a:t>
            </a:r>
            <a:r>
              <a:rPr sz="1800" spc="100" dirty="0">
                <a:latin typeface="Calibri"/>
                <a:cs typeface="Calibri"/>
              </a:rPr>
              <a:t>used!</a:t>
            </a:r>
            <a:endParaRPr sz="1800">
              <a:latin typeface="Calibri"/>
              <a:cs typeface="Calibri"/>
            </a:endParaRPr>
          </a:p>
          <a:p>
            <a:pPr marL="963930" marR="7237095" indent="-635" algn="ctr">
              <a:lnSpc>
                <a:spcPct val="100699"/>
              </a:lnSpc>
              <a:spcBef>
                <a:spcPts val="1130"/>
              </a:spcBef>
            </a:pPr>
            <a:r>
              <a:rPr sz="1800" spc="130" dirty="0">
                <a:solidFill>
                  <a:srgbClr val="BF0000"/>
                </a:solidFill>
                <a:latin typeface="Calibri"/>
                <a:cs typeface="Calibri"/>
              </a:rPr>
              <a:t>Clustering  </a:t>
            </a:r>
            <a:r>
              <a:rPr sz="1800" spc="155" dirty="0">
                <a:latin typeface="Calibri"/>
                <a:cs typeface="Calibri"/>
              </a:rPr>
              <a:t>Organizing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data 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into </a:t>
            </a:r>
            <a:r>
              <a:rPr sz="1800" spc="135" dirty="0">
                <a:latin typeface="Calibri"/>
                <a:cs typeface="Calibri"/>
              </a:rPr>
              <a:t>meaningful  </a:t>
            </a:r>
            <a:r>
              <a:rPr sz="1800" spc="160" dirty="0">
                <a:latin typeface="Calibri"/>
                <a:cs typeface="Calibri"/>
              </a:rPr>
              <a:t>sub-groups</a:t>
            </a:r>
            <a:endParaRPr sz="1800">
              <a:latin typeface="Calibri"/>
              <a:cs typeface="Calibri"/>
            </a:endParaRPr>
          </a:p>
          <a:p>
            <a:pPr marR="856615" algn="r">
              <a:lnSpc>
                <a:spcPct val="100000"/>
              </a:lnSpc>
              <a:spcBef>
                <a:spcPts val="1635"/>
              </a:spcBef>
            </a:pPr>
            <a:r>
              <a:rPr sz="1800" spc="150" dirty="0">
                <a:latin typeface="Calibri"/>
                <a:cs typeface="Calibri"/>
              </a:rPr>
              <a:t>Data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Driven!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560" y="975166"/>
            <a:ext cx="65843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/>
              <a:t>Unsupervised</a:t>
            </a:r>
            <a:r>
              <a:rPr spc="114" dirty="0"/>
              <a:t> </a:t>
            </a:r>
            <a:r>
              <a:rPr spc="2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006" y="2138294"/>
            <a:ext cx="9048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10" dirty="0">
                <a:latin typeface="Calibri"/>
                <a:cs typeface="Calibri"/>
              </a:rPr>
              <a:t>Dimensionality </a:t>
            </a:r>
            <a:r>
              <a:rPr sz="3200" spc="225" dirty="0">
                <a:latin typeface="Calibri"/>
                <a:cs typeface="Calibri"/>
              </a:rPr>
              <a:t>reduction </a:t>
            </a:r>
            <a:r>
              <a:rPr sz="3200" spc="200" dirty="0">
                <a:latin typeface="Calibri"/>
                <a:cs typeface="Calibri"/>
              </a:rPr>
              <a:t>for </a:t>
            </a:r>
            <a:r>
              <a:rPr sz="3200" spc="250" dirty="0">
                <a:latin typeface="Calibri"/>
                <a:cs typeface="Calibri"/>
              </a:rPr>
              <a:t>data</a:t>
            </a:r>
            <a:r>
              <a:rPr sz="3200" spc="-240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compression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63182" y="3228543"/>
            <a:ext cx="2414905" cy="2032635"/>
          </a:xfrm>
          <a:custGeom>
            <a:avLst/>
            <a:gdLst/>
            <a:ahLst/>
            <a:cxnLst/>
            <a:rect l="l" t="t" r="r" b="b"/>
            <a:pathLst>
              <a:path w="2414904" h="2032635">
                <a:moveTo>
                  <a:pt x="2075645" y="2032495"/>
                </a:moveTo>
                <a:lnTo>
                  <a:pt x="338749" y="2032495"/>
                </a:lnTo>
                <a:lnTo>
                  <a:pt x="292785" y="2029403"/>
                </a:lnTo>
                <a:lnTo>
                  <a:pt x="248700" y="2020394"/>
                </a:lnTo>
                <a:lnTo>
                  <a:pt x="206897" y="2005873"/>
                </a:lnTo>
                <a:lnTo>
                  <a:pt x="167781" y="1986244"/>
                </a:lnTo>
                <a:lnTo>
                  <a:pt x="131754" y="1961909"/>
                </a:lnTo>
                <a:lnTo>
                  <a:pt x="99221" y="1933274"/>
                </a:lnTo>
                <a:lnTo>
                  <a:pt x="70586" y="1900741"/>
                </a:lnTo>
                <a:lnTo>
                  <a:pt x="46251" y="1864714"/>
                </a:lnTo>
                <a:lnTo>
                  <a:pt x="26622" y="1825598"/>
                </a:lnTo>
                <a:lnTo>
                  <a:pt x="12101" y="1783795"/>
                </a:lnTo>
                <a:lnTo>
                  <a:pt x="3092" y="1739710"/>
                </a:lnTo>
                <a:lnTo>
                  <a:pt x="0" y="1693746"/>
                </a:lnTo>
                <a:lnTo>
                  <a:pt x="0" y="338749"/>
                </a:lnTo>
                <a:lnTo>
                  <a:pt x="3092" y="292785"/>
                </a:lnTo>
                <a:lnTo>
                  <a:pt x="12101" y="248700"/>
                </a:lnTo>
                <a:lnTo>
                  <a:pt x="26622" y="206897"/>
                </a:lnTo>
                <a:lnTo>
                  <a:pt x="46251" y="167781"/>
                </a:lnTo>
                <a:lnTo>
                  <a:pt x="70586" y="131754"/>
                </a:lnTo>
                <a:lnTo>
                  <a:pt x="99221" y="99221"/>
                </a:lnTo>
                <a:lnTo>
                  <a:pt x="131754" y="70586"/>
                </a:lnTo>
                <a:lnTo>
                  <a:pt x="167781" y="46251"/>
                </a:lnTo>
                <a:lnTo>
                  <a:pt x="206897" y="26622"/>
                </a:lnTo>
                <a:lnTo>
                  <a:pt x="248700" y="12101"/>
                </a:lnTo>
                <a:lnTo>
                  <a:pt x="292785" y="3092"/>
                </a:lnTo>
                <a:lnTo>
                  <a:pt x="338749" y="0"/>
                </a:lnTo>
                <a:lnTo>
                  <a:pt x="2075645" y="0"/>
                </a:lnTo>
                <a:lnTo>
                  <a:pt x="2128950" y="4220"/>
                </a:lnTo>
                <a:lnTo>
                  <a:pt x="2180467" y="16631"/>
                </a:lnTo>
                <a:lnTo>
                  <a:pt x="2229284" y="36854"/>
                </a:lnTo>
                <a:lnTo>
                  <a:pt x="2274489" y="64511"/>
                </a:lnTo>
                <a:lnTo>
                  <a:pt x="2315170" y="99224"/>
                </a:lnTo>
                <a:lnTo>
                  <a:pt x="2349883" y="139905"/>
                </a:lnTo>
                <a:lnTo>
                  <a:pt x="2377540" y="185110"/>
                </a:lnTo>
                <a:lnTo>
                  <a:pt x="2397763" y="233927"/>
                </a:lnTo>
                <a:lnTo>
                  <a:pt x="2410174" y="285444"/>
                </a:lnTo>
                <a:lnTo>
                  <a:pt x="2414395" y="338749"/>
                </a:lnTo>
                <a:lnTo>
                  <a:pt x="2414395" y="1693746"/>
                </a:lnTo>
                <a:lnTo>
                  <a:pt x="2411302" y="1739710"/>
                </a:lnTo>
                <a:lnTo>
                  <a:pt x="2402293" y="1783795"/>
                </a:lnTo>
                <a:lnTo>
                  <a:pt x="2387772" y="1825598"/>
                </a:lnTo>
                <a:lnTo>
                  <a:pt x="2368143" y="1864714"/>
                </a:lnTo>
                <a:lnTo>
                  <a:pt x="2343809" y="1900741"/>
                </a:lnTo>
                <a:lnTo>
                  <a:pt x="2315173" y="1933274"/>
                </a:lnTo>
                <a:lnTo>
                  <a:pt x="2282640" y="1961909"/>
                </a:lnTo>
                <a:lnTo>
                  <a:pt x="2246614" y="1986244"/>
                </a:lnTo>
                <a:lnTo>
                  <a:pt x="2207497" y="2005873"/>
                </a:lnTo>
                <a:lnTo>
                  <a:pt x="2165694" y="2020394"/>
                </a:lnTo>
                <a:lnTo>
                  <a:pt x="2121609" y="2029403"/>
                </a:lnTo>
                <a:lnTo>
                  <a:pt x="2075645" y="2032495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63182" y="3228543"/>
            <a:ext cx="2414905" cy="2032635"/>
          </a:xfrm>
          <a:custGeom>
            <a:avLst/>
            <a:gdLst/>
            <a:ahLst/>
            <a:cxnLst/>
            <a:rect l="l" t="t" r="r" b="b"/>
            <a:pathLst>
              <a:path w="2414904" h="2032635">
                <a:moveTo>
                  <a:pt x="0" y="338749"/>
                </a:moveTo>
                <a:lnTo>
                  <a:pt x="3092" y="292785"/>
                </a:lnTo>
                <a:lnTo>
                  <a:pt x="12101" y="248700"/>
                </a:lnTo>
                <a:lnTo>
                  <a:pt x="26622" y="206897"/>
                </a:lnTo>
                <a:lnTo>
                  <a:pt x="46251" y="167781"/>
                </a:lnTo>
                <a:lnTo>
                  <a:pt x="70586" y="131754"/>
                </a:lnTo>
                <a:lnTo>
                  <a:pt x="99221" y="99221"/>
                </a:lnTo>
                <a:lnTo>
                  <a:pt x="131754" y="70586"/>
                </a:lnTo>
                <a:lnTo>
                  <a:pt x="167781" y="46251"/>
                </a:lnTo>
                <a:lnTo>
                  <a:pt x="206897" y="26622"/>
                </a:lnTo>
                <a:lnTo>
                  <a:pt x="248700" y="12101"/>
                </a:lnTo>
                <a:lnTo>
                  <a:pt x="292785" y="3092"/>
                </a:lnTo>
                <a:lnTo>
                  <a:pt x="338749" y="0"/>
                </a:lnTo>
                <a:lnTo>
                  <a:pt x="2075645" y="0"/>
                </a:lnTo>
                <a:lnTo>
                  <a:pt x="2128950" y="4220"/>
                </a:lnTo>
                <a:lnTo>
                  <a:pt x="2180467" y="16631"/>
                </a:lnTo>
                <a:lnTo>
                  <a:pt x="2229284" y="36854"/>
                </a:lnTo>
                <a:lnTo>
                  <a:pt x="2274489" y="64511"/>
                </a:lnTo>
                <a:lnTo>
                  <a:pt x="2315170" y="99224"/>
                </a:lnTo>
                <a:lnTo>
                  <a:pt x="2349883" y="139905"/>
                </a:lnTo>
                <a:lnTo>
                  <a:pt x="2377540" y="185110"/>
                </a:lnTo>
                <a:lnTo>
                  <a:pt x="2397763" y="233927"/>
                </a:lnTo>
                <a:lnTo>
                  <a:pt x="2410174" y="285444"/>
                </a:lnTo>
                <a:lnTo>
                  <a:pt x="2414395" y="338749"/>
                </a:lnTo>
                <a:lnTo>
                  <a:pt x="2414395" y="1693746"/>
                </a:lnTo>
                <a:lnTo>
                  <a:pt x="2411302" y="1739710"/>
                </a:lnTo>
                <a:lnTo>
                  <a:pt x="2402293" y="1783795"/>
                </a:lnTo>
                <a:lnTo>
                  <a:pt x="2387772" y="1825598"/>
                </a:lnTo>
                <a:lnTo>
                  <a:pt x="2368143" y="1864714"/>
                </a:lnTo>
                <a:lnTo>
                  <a:pt x="2343808" y="1900741"/>
                </a:lnTo>
                <a:lnTo>
                  <a:pt x="2315173" y="1933274"/>
                </a:lnTo>
                <a:lnTo>
                  <a:pt x="2282640" y="1961909"/>
                </a:lnTo>
                <a:lnTo>
                  <a:pt x="2246613" y="1986244"/>
                </a:lnTo>
                <a:lnTo>
                  <a:pt x="2207497" y="2005873"/>
                </a:lnTo>
                <a:lnTo>
                  <a:pt x="2165694" y="2020394"/>
                </a:lnTo>
                <a:lnTo>
                  <a:pt x="2121609" y="2029403"/>
                </a:lnTo>
                <a:lnTo>
                  <a:pt x="2075645" y="2032495"/>
                </a:lnTo>
                <a:lnTo>
                  <a:pt x="338749" y="2032495"/>
                </a:lnTo>
                <a:lnTo>
                  <a:pt x="292785" y="2029403"/>
                </a:lnTo>
                <a:lnTo>
                  <a:pt x="248700" y="2020394"/>
                </a:lnTo>
                <a:lnTo>
                  <a:pt x="206897" y="2005873"/>
                </a:lnTo>
                <a:lnTo>
                  <a:pt x="167781" y="1986244"/>
                </a:lnTo>
                <a:lnTo>
                  <a:pt x="131754" y="1961909"/>
                </a:lnTo>
                <a:lnTo>
                  <a:pt x="99221" y="1933274"/>
                </a:lnTo>
                <a:lnTo>
                  <a:pt x="70586" y="1900741"/>
                </a:lnTo>
                <a:lnTo>
                  <a:pt x="46251" y="1864714"/>
                </a:lnTo>
                <a:lnTo>
                  <a:pt x="26622" y="1825598"/>
                </a:lnTo>
                <a:lnTo>
                  <a:pt x="12101" y="1783795"/>
                </a:lnTo>
                <a:lnTo>
                  <a:pt x="3092" y="1739710"/>
                </a:lnTo>
                <a:lnTo>
                  <a:pt x="0" y="1693746"/>
                </a:lnTo>
                <a:lnTo>
                  <a:pt x="0" y="3387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60757" y="3394274"/>
            <a:ext cx="2019300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699"/>
              </a:lnSpc>
              <a:spcBef>
                <a:spcPts val="85"/>
              </a:spcBef>
            </a:pPr>
            <a:r>
              <a:rPr sz="1800" spc="114" dirty="0">
                <a:solidFill>
                  <a:srgbClr val="BF0000"/>
                </a:solidFill>
                <a:latin typeface="Calibri"/>
                <a:cs typeface="Calibri"/>
              </a:rPr>
              <a:t>Dimensionality  </a:t>
            </a:r>
            <a:r>
              <a:rPr sz="1800" spc="150" dirty="0">
                <a:solidFill>
                  <a:srgbClr val="BF0000"/>
                </a:solidFill>
                <a:latin typeface="Calibri"/>
                <a:cs typeface="Calibri"/>
              </a:rPr>
              <a:t>Reduction  </a:t>
            </a:r>
            <a:r>
              <a:rPr sz="1800" spc="130" dirty="0">
                <a:latin typeface="Calibri"/>
                <a:cs typeface="Calibri"/>
              </a:rPr>
              <a:t>Feature  preprocessing,  </a:t>
            </a:r>
            <a:r>
              <a:rPr sz="1800" spc="135" dirty="0">
                <a:latin typeface="Calibri"/>
                <a:cs typeface="Calibri"/>
              </a:rPr>
              <a:t>data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compression, 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data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visualization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5705" y="3236406"/>
            <a:ext cx="4966585" cy="2189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4717" y="975166"/>
            <a:ext cx="68243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Reinforcement</a:t>
            </a:r>
            <a:r>
              <a:rPr spc="130" dirty="0"/>
              <a:t> </a:t>
            </a:r>
            <a:r>
              <a:rPr spc="2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5965" y="2138294"/>
            <a:ext cx="8693150" cy="10033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92835" marR="5080" indent="-1080770">
              <a:lnSpc>
                <a:spcPct val="100499"/>
              </a:lnSpc>
              <a:spcBef>
                <a:spcPts val="80"/>
              </a:spcBef>
            </a:pPr>
            <a:r>
              <a:rPr sz="3200" spc="300" dirty="0">
                <a:latin typeface="Calibri"/>
                <a:cs typeface="Calibri"/>
              </a:rPr>
              <a:t>System</a:t>
            </a:r>
            <a:r>
              <a:rPr sz="3200" spc="-465" dirty="0">
                <a:latin typeface="Calibri"/>
                <a:cs typeface="Calibri"/>
              </a:rPr>
              <a:t> </a:t>
            </a:r>
            <a:r>
              <a:rPr sz="3200" spc="200" dirty="0">
                <a:latin typeface="Calibri"/>
                <a:cs typeface="Calibri"/>
              </a:rPr>
              <a:t>that </a:t>
            </a:r>
            <a:r>
              <a:rPr sz="3200" spc="229" dirty="0">
                <a:latin typeface="Calibri"/>
                <a:cs typeface="Calibri"/>
              </a:rPr>
              <a:t>improves </a:t>
            </a:r>
            <a:r>
              <a:rPr sz="3200" spc="250" dirty="0">
                <a:latin typeface="Calibri"/>
                <a:cs typeface="Calibri"/>
              </a:rPr>
              <a:t>performance </a:t>
            </a:r>
            <a:r>
              <a:rPr sz="3200" spc="280" dirty="0">
                <a:latin typeface="Calibri"/>
                <a:cs typeface="Calibri"/>
              </a:rPr>
              <a:t>based </a:t>
            </a:r>
            <a:r>
              <a:rPr sz="3200" spc="254" dirty="0">
                <a:latin typeface="Calibri"/>
                <a:cs typeface="Calibri"/>
              </a:rPr>
              <a:t>on  </a:t>
            </a:r>
            <a:r>
              <a:rPr sz="3200" spc="200" dirty="0">
                <a:latin typeface="Calibri"/>
                <a:cs typeface="Calibri"/>
              </a:rPr>
              <a:t>interactions </a:t>
            </a:r>
            <a:r>
              <a:rPr sz="3200" spc="175" dirty="0">
                <a:latin typeface="Calibri"/>
                <a:cs typeface="Calibri"/>
              </a:rPr>
              <a:t>with </a:t>
            </a:r>
            <a:r>
              <a:rPr sz="3200" spc="204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215" dirty="0">
                <a:latin typeface="Calibri"/>
                <a:cs typeface="Calibri"/>
              </a:rPr>
              <a:t>environment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7597" y="3752842"/>
            <a:ext cx="2414905" cy="1653539"/>
          </a:xfrm>
          <a:custGeom>
            <a:avLst/>
            <a:gdLst/>
            <a:ahLst/>
            <a:cxnLst/>
            <a:rect l="l" t="t" r="r" b="b"/>
            <a:pathLst>
              <a:path w="2414904" h="1653539">
                <a:moveTo>
                  <a:pt x="2138895" y="1652996"/>
                </a:moveTo>
                <a:lnTo>
                  <a:pt x="275504" y="1652996"/>
                </a:lnTo>
                <a:lnTo>
                  <a:pt x="225982" y="1648557"/>
                </a:lnTo>
                <a:lnTo>
                  <a:pt x="179371" y="1635760"/>
                </a:lnTo>
                <a:lnTo>
                  <a:pt x="136451" y="1615381"/>
                </a:lnTo>
                <a:lnTo>
                  <a:pt x="98000" y="1588201"/>
                </a:lnTo>
                <a:lnTo>
                  <a:pt x="64795" y="1554996"/>
                </a:lnTo>
                <a:lnTo>
                  <a:pt x="37614" y="1516545"/>
                </a:lnTo>
                <a:lnTo>
                  <a:pt x="17236" y="1473626"/>
                </a:lnTo>
                <a:lnTo>
                  <a:pt x="4438" y="1427017"/>
                </a:lnTo>
                <a:lnTo>
                  <a:pt x="0" y="1377497"/>
                </a:lnTo>
                <a:lnTo>
                  <a:pt x="0" y="275499"/>
                </a:lnTo>
                <a:lnTo>
                  <a:pt x="4438" y="225979"/>
                </a:lnTo>
                <a:lnTo>
                  <a:pt x="17236" y="179370"/>
                </a:lnTo>
                <a:lnTo>
                  <a:pt x="37614" y="136451"/>
                </a:lnTo>
                <a:lnTo>
                  <a:pt x="64795" y="98000"/>
                </a:lnTo>
                <a:lnTo>
                  <a:pt x="98000" y="64795"/>
                </a:lnTo>
                <a:lnTo>
                  <a:pt x="136451" y="37614"/>
                </a:lnTo>
                <a:lnTo>
                  <a:pt x="179371" y="17236"/>
                </a:lnTo>
                <a:lnTo>
                  <a:pt x="225982" y="4438"/>
                </a:lnTo>
                <a:lnTo>
                  <a:pt x="275504" y="0"/>
                </a:lnTo>
                <a:lnTo>
                  <a:pt x="2138895" y="0"/>
                </a:lnTo>
                <a:lnTo>
                  <a:pt x="2192898" y="5342"/>
                </a:lnTo>
                <a:lnTo>
                  <a:pt x="2244329" y="20971"/>
                </a:lnTo>
                <a:lnTo>
                  <a:pt x="2291744" y="46290"/>
                </a:lnTo>
                <a:lnTo>
                  <a:pt x="2333695" y="80699"/>
                </a:lnTo>
                <a:lnTo>
                  <a:pt x="2368105" y="122650"/>
                </a:lnTo>
                <a:lnTo>
                  <a:pt x="2393423" y="170065"/>
                </a:lnTo>
                <a:lnTo>
                  <a:pt x="2409052" y="221496"/>
                </a:lnTo>
                <a:lnTo>
                  <a:pt x="2414395" y="275499"/>
                </a:lnTo>
                <a:lnTo>
                  <a:pt x="2414395" y="1377497"/>
                </a:lnTo>
                <a:lnTo>
                  <a:pt x="2409956" y="1427017"/>
                </a:lnTo>
                <a:lnTo>
                  <a:pt x="2397158" y="1473626"/>
                </a:lnTo>
                <a:lnTo>
                  <a:pt x="2376780" y="1516545"/>
                </a:lnTo>
                <a:lnTo>
                  <a:pt x="2349599" y="1554996"/>
                </a:lnTo>
                <a:lnTo>
                  <a:pt x="2316394" y="1588201"/>
                </a:lnTo>
                <a:lnTo>
                  <a:pt x="2277943" y="1615381"/>
                </a:lnTo>
                <a:lnTo>
                  <a:pt x="2235024" y="1635760"/>
                </a:lnTo>
                <a:lnTo>
                  <a:pt x="2188415" y="1648557"/>
                </a:lnTo>
                <a:lnTo>
                  <a:pt x="2138895" y="1652996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597" y="3752842"/>
            <a:ext cx="2414905" cy="1653539"/>
          </a:xfrm>
          <a:custGeom>
            <a:avLst/>
            <a:gdLst/>
            <a:ahLst/>
            <a:cxnLst/>
            <a:rect l="l" t="t" r="r" b="b"/>
            <a:pathLst>
              <a:path w="2414904" h="1653539">
                <a:moveTo>
                  <a:pt x="0" y="275499"/>
                </a:moveTo>
                <a:lnTo>
                  <a:pt x="4438" y="225979"/>
                </a:lnTo>
                <a:lnTo>
                  <a:pt x="17236" y="179370"/>
                </a:lnTo>
                <a:lnTo>
                  <a:pt x="37614" y="136451"/>
                </a:lnTo>
                <a:lnTo>
                  <a:pt x="64795" y="98000"/>
                </a:lnTo>
                <a:lnTo>
                  <a:pt x="98000" y="64795"/>
                </a:lnTo>
                <a:lnTo>
                  <a:pt x="136451" y="37614"/>
                </a:lnTo>
                <a:lnTo>
                  <a:pt x="179371" y="17236"/>
                </a:lnTo>
                <a:lnTo>
                  <a:pt x="225982" y="4438"/>
                </a:lnTo>
                <a:lnTo>
                  <a:pt x="275504" y="0"/>
                </a:lnTo>
                <a:lnTo>
                  <a:pt x="2138895" y="0"/>
                </a:lnTo>
                <a:lnTo>
                  <a:pt x="2192898" y="5342"/>
                </a:lnTo>
                <a:lnTo>
                  <a:pt x="2244329" y="20971"/>
                </a:lnTo>
                <a:lnTo>
                  <a:pt x="2291744" y="46290"/>
                </a:lnTo>
                <a:lnTo>
                  <a:pt x="2333695" y="80699"/>
                </a:lnTo>
                <a:lnTo>
                  <a:pt x="2368104" y="122650"/>
                </a:lnTo>
                <a:lnTo>
                  <a:pt x="2393423" y="170065"/>
                </a:lnTo>
                <a:lnTo>
                  <a:pt x="2409052" y="221496"/>
                </a:lnTo>
                <a:lnTo>
                  <a:pt x="2414395" y="275499"/>
                </a:lnTo>
                <a:lnTo>
                  <a:pt x="2414395" y="1377497"/>
                </a:lnTo>
                <a:lnTo>
                  <a:pt x="2409956" y="1427017"/>
                </a:lnTo>
                <a:lnTo>
                  <a:pt x="2397158" y="1473626"/>
                </a:lnTo>
                <a:lnTo>
                  <a:pt x="2376780" y="1516545"/>
                </a:lnTo>
                <a:lnTo>
                  <a:pt x="2349599" y="1554996"/>
                </a:lnTo>
                <a:lnTo>
                  <a:pt x="2316394" y="1588201"/>
                </a:lnTo>
                <a:lnTo>
                  <a:pt x="2277943" y="1615381"/>
                </a:lnTo>
                <a:lnTo>
                  <a:pt x="2235024" y="1635760"/>
                </a:lnTo>
                <a:lnTo>
                  <a:pt x="2188415" y="1648557"/>
                </a:lnTo>
                <a:lnTo>
                  <a:pt x="2138895" y="1652996"/>
                </a:lnTo>
                <a:lnTo>
                  <a:pt x="275504" y="1652996"/>
                </a:lnTo>
                <a:lnTo>
                  <a:pt x="225982" y="1648557"/>
                </a:lnTo>
                <a:lnTo>
                  <a:pt x="179371" y="1635760"/>
                </a:lnTo>
                <a:lnTo>
                  <a:pt x="136451" y="1615381"/>
                </a:lnTo>
                <a:lnTo>
                  <a:pt x="98000" y="1588201"/>
                </a:lnTo>
                <a:lnTo>
                  <a:pt x="64795" y="1554996"/>
                </a:lnTo>
                <a:lnTo>
                  <a:pt x="37614" y="1516545"/>
                </a:lnTo>
                <a:lnTo>
                  <a:pt x="17236" y="1473626"/>
                </a:lnTo>
                <a:lnTo>
                  <a:pt x="4438" y="1427017"/>
                </a:lnTo>
                <a:lnTo>
                  <a:pt x="0" y="1377497"/>
                </a:lnTo>
                <a:lnTo>
                  <a:pt x="0" y="27549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8090" y="3866939"/>
            <a:ext cx="199390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0699"/>
              </a:lnSpc>
              <a:spcBef>
                <a:spcPts val="85"/>
              </a:spcBef>
            </a:pPr>
            <a:r>
              <a:rPr sz="1800" spc="155" dirty="0">
                <a:solidFill>
                  <a:srgbClr val="BF0000"/>
                </a:solidFill>
                <a:latin typeface="Calibri"/>
                <a:cs typeface="Calibri"/>
              </a:rPr>
              <a:t>Reward </a:t>
            </a:r>
            <a:r>
              <a:rPr sz="1800" spc="110" dirty="0">
                <a:solidFill>
                  <a:srgbClr val="BF0000"/>
                </a:solidFill>
                <a:latin typeface="Calibri"/>
                <a:cs typeface="Calibri"/>
              </a:rPr>
              <a:t>function:  </a:t>
            </a:r>
            <a:r>
              <a:rPr sz="1800" spc="300" dirty="0">
                <a:latin typeface="Calibri"/>
                <a:cs typeface="Calibri"/>
              </a:rPr>
              <a:t>A</a:t>
            </a:r>
            <a:r>
              <a:rPr sz="1800" spc="-180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measure of how  </a:t>
            </a:r>
            <a:r>
              <a:rPr sz="1800" spc="75" dirty="0">
                <a:latin typeface="Calibri"/>
                <a:cs typeface="Calibri"/>
              </a:rPr>
              <a:t>well </a:t>
            </a:r>
            <a:r>
              <a:rPr sz="1800" spc="110" dirty="0">
                <a:latin typeface="Calibri"/>
                <a:cs typeface="Calibri"/>
              </a:rPr>
              <a:t>the </a:t>
            </a:r>
            <a:r>
              <a:rPr sz="1800" spc="150" dirty="0">
                <a:latin typeface="Calibri"/>
                <a:cs typeface="Calibri"/>
              </a:rPr>
              <a:t>agent  </a:t>
            </a:r>
            <a:r>
              <a:rPr sz="1800" spc="130" dirty="0">
                <a:latin typeface="Calibri"/>
                <a:cs typeface="Calibri"/>
              </a:rPr>
              <a:t>performed </a:t>
            </a:r>
            <a:r>
              <a:rPr sz="1800" spc="110" dirty="0">
                <a:latin typeface="Calibri"/>
                <a:cs typeface="Calibri"/>
              </a:rPr>
              <a:t>the  </a:t>
            </a:r>
            <a:r>
              <a:rPr sz="1800" spc="100" dirty="0">
                <a:latin typeface="Calibri"/>
                <a:cs typeface="Calibri"/>
              </a:rPr>
              <a:t>action(s)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58808" y="3551418"/>
            <a:ext cx="3397885" cy="1008380"/>
          </a:xfrm>
          <a:custGeom>
            <a:avLst/>
            <a:gdLst/>
            <a:ahLst/>
            <a:cxnLst/>
            <a:rect l="l" t="t" r="r" b="b"/>
            <a:pathLst>
              <a:path w="3397884" h="1008379">
                <a:moveTo>
                  <a:pt x="2063683" y="1008341"/>
                </a:moveTo>
                <a:lnTo>
                  <a:pt x="2004788" y="1008222"/>
                </a:lnTo>
                <a:lnTo>
                  <a:pt x="1946218" y="1007153"/>
                </a:lnTo>
                <a:lnTo>
                  <a:pt x="1888047" y="1005147"/>
                </a:lnTo>
                <a:lnTo>
                  <a:pt x="1830351" y="1002218"/>
                </a:lnTo>
                <a:lnTo>
                  <a:pt x="1773203" y="998381"/>
                </a:lnTo>
                <a:lnTo>
                  <a:pt x="1716679" y="993647"/>
                </a:lnTo>
                <a:lnTo>
                  <a:pt x="1660853" y="988032"/>
                </a:lnTo>
                <a:lnTo>
                  <a:pt x="1605799" y="981548"/>
                </a:lnTo>
                <a:lnTo>
                  <a:pt x="1551593" y="974210"/>
                </a:lnTo>
                <a:lnTo>
                  <a:pt x="1498309" y="966030"/>
                </a:lnTo>
                <a:lnTo>
                  <a:pt x="1446022" y="957022"/>
                </a:lnTo>
                <a:lnTo>
                  <a:pt x="1394805" y="947201"/>
                </a:lnTo>
                <a:lnTo>
                  <a:pt x="1344735" y="936578"/>
                </a:lnTo>
                <a:lnTo>
                  <a:pt x="1295886" y="925169"/>
                </a:lnTo>
                <a:lnTo>
                  <a:pt x="1248331" y="912987"/>
                </a:lnTo>
                <a:lnTo>
                  <a:pt x="1202146" y="900045"/>
                </a:lnTo>
                <a:lnTo>
                  <a:pt x="1157406" y="886356"/>
                </a:lnTo>
                <a:lnTo>
                  <a:pt x="1114185" y="871935"/>
                </a:lnTo>
                <a:lnTo>
                  <a:pt x="1072558" y="856795"/>
                </a:lnTo>
                <a:lnTo>
                  <a:pt x="1032599" y="840950"/>
                </a:lnTo>
                <a:lnTo>
                  <a:pt x="994383" y="824413"/>
                </a:lnTo>
                <a:lnTo>
                  <a:pt x="957985" y="807197"/>
                </a:lnTo>
                <a:lnTo>
                  <a:pt x="923479" y="789317"/>
                </a:lnTo>
                <a:lnTo>
                  <a:pt x="860443" y="751618"/>
                </a:lnTo>
                <a:lnTo>
                  <a:pt x="805872" y="711422"/>
                </a:lnTo>
                <a:lnTo>
                  <a:pt x="781948" y="690423"/>
                </a:lnTo>
                <a:lnTo>
                  <a:pt x="0" y="647348"/>
                </a:lnTo>
                <a:lnTo>
                  <a:pt x="686073" y="501348"/>
                </a:lnTo>
                <a:lnTo>
                  <a:pt x="688216" y="475529"/>
                </a:lnTo>
                <a:lnTo>
                  <a:pt x="693811" y="450033"/>
                </a:lnTo>
                <a:lnTo>
                  <a:pt x="715027" y="400146"/>
                </a:lnTo>
                <a:lnTo>
                  <a:pt x="749067" y="351950"/>
                </a:lnTo>
                <a:lnTo>
                  <a:pt x="795276" y="305712"/>
                </a:lnTo>
                <a:lnTo>
                  <a:pt x="853000" y="261696"/>
                </a:lnTo>
                <a:lnTo>
                  <a:pt x="885975" y="240604"/>
                </a:lnTo>
                <a:lnTo>
                  <a:pt x="921583" y="220167"/>
                </a:lnTo>
                <a:lnTo>
                  <a:pt x="959743" y="200418"/>
                </a:lnTo>
                <a:lnTo>
                  <a:pt x="1000372" y="181391"/>
                </a:lnTo>
                <a:lnTo>
                  <a:pt x="1043419" y="163106"/>
                </a:lnTo>
                <a:lnTo>
                  <a:pt x="1088710" y="145632"/>
                </a:lnTo>
                <a:lnTo>
                  <a:pt x="1136256" y="128967"/>
                </a:lnTo>
                <a:lnTo>
                  <a:pt x="1185945" y="113156"/>
                </a:lnTo>
                <a:lnTo>
                  <a:pt x="1237693" y="98231"/>
                </a:lnTo>
                <a:lnTo>
                  <a:pt x="1291420" y="84227"/>
                </a:lnTo>
                <a:lnTo>
                  <a:pt x="1347043" y="71176"/>
                </a:lnTo>
                <a:lnTo>
                  <a:pt x="1404482" y="59111"/>
                </a:lnTo>
                <a:lnTo>
                  <a:pt x="1463653" y="48065"/>
                </a:lnTo>
                <a:lnTo>
                  <a:pt x="1524475" y="38072"/>
                </a:lnTo>
                <a:lnTo>
                  <a:pt x="1586866" y="29165"/>
                </a:lnTo>
                <a:lnTo>
                  <a:pt x="1650745" y="21377"/>
                </a:lnTo>
                <a:lnTo>
                  <a:pt x="1716029" y="14740"/>
                </a:lnTo>
                <a:lnTo>
                  <a:pt x="1782636" y="9289"/>
                </a:lnTo>
                <a:lnTo>
                  <a:pt x="1850486" y="5056"/>
                </a:lnTo>
                <a:lnTo>
                  <a:pt x="1919496" y="2074"/>
                </a:lnTo>
                <a:lnTo>
                  <a:pt x="1984504" y="461"/>
                </a:lnTo>
                <a:lnTo>
                  <a:pt x="2049047" y="0"/>
                </a:lnTo>
                <a:lnTo>
                  <a:pt x="2113044" y="667"/>
                </a:lnTo>
                <a:lnTo>
                  <a:pt x="2176416" y="2441"/>
                </a:lnTo>
                <a:lnTo>
                  <a:pt x="2239084" y="5299"/>
                </a:lnTo>
                <a:lnTo>
                  <a:pt x="2300968" y="9219"/>
                </a:lnTo>
                <a:lnTo>
                  <a:pt x="2361989" y="14179"/>
                </a:lnTo>
                <a:lnTo>
                  <a:pt x="2422066" y="20156"/>
                </a:lnTo>
                <a:lnTo>
                  <a:pt x="2481121" y="27128"/>
                </a:lnTo>
                <a:lnTo>
                  <a:pt x="2539074" y="35073"/>
                </a:lnTo>
                <a:lnTo>
                  <a:pt x="2595846" y="43968"/>
                </a:lnTo>
                <a:lnTo>
                  <a:pt x="2651356" y="53792"/>
                </a:lnTo>
                <a:lnTo>
                  <a:pt x="2705526" y="64520"/>
                </a:lnTo>
                <a:lnTo>
                  <a:pt x="2758276" y="76133"/>
                </a:lnTo>
                <a:lnTo>
                  <a:pt x="2809526" y="88606"/>
                </a:lnTo>
                <a:lnTo>
                  <a:pt x="2859197" y="101918"/>
                </a:lnTo>
                <a:lnTo>
                  <a:pt x="2907209" y="116046"/>
                </a:lnTo>
                <a:lnTo>
                  <a:pt x="2953483" y="130968"/>
                </a:lnTo>
                <a:lnTo>
                  <a:pt x="2997939" y="146662"/>
                </a:lnTo>
                <a:lnTo>
                  <a:pt x="3040526" y="163118"/>
                </a:lnTo>
                <a:lnTo>
                  <a:pt x="3081080" y="180276"/>
                </a:lnTo>
                <a:lnTo>
                  <a:pt x="3119606" y="198151"/>
                </a:lnTo>
                <a:lnTo>
                  <a:pt x="3155996" y="216709"/>
                </a:lnTo>
                <a:lnTo>
                  <a:pt x="3190170" y="235926"/>
                </a:lnTo>
                <a:lnTo>
                  <a:pt x="3251555" y="276252"/>
                </a:lnTo>
                <a:lnTo>
                  <a:pt x="3303123" y="318950"/>
                </a:lnTo>
                <a:lnTo>
                  <a:pt x="3344240" y="363842"/>
                </a:lnTo>
                <a:lnTo>
                  <a:pt x="3374268" y="410748"/>
                </a:lnTo>
                <a:lnTo>
                  <a:pt x="3393800" y="465297"/>
                </a:lnTo>
                <a:lnTo>
                  <a:pt x="3397533" y="492394"/>
                </a:lnTo>
                <a:lnTo>
                  <a:pt x="3397346" y="519309"/>
                </a:lnTo>
                <a:lnTo>
                  <a:pt x="3385527" y="572408"/>
                </a:lnTo>
                <a:lnTo>
                  <a:pt x="3358968" y="624216"/>
                </a:lnTo>
                <a:lnTo>
                  <a:pt x="3318291" y="674357"/>
                </a:lnTo>
                <a:lnTo>
                  <a:pt x="3264118" y="722452"/>
                </a:lnTo>
                <a:lnTo>
                  <a:pt x="3232166" y="745615"/>
                </a:lnTo>
                <a:lnTo>
                  <a:pt x="3197074" y="768126"/>
                </a:lnTo>
                <a:lnTo>
                  <a:pt x="3158920" y="789937"/>
                </a:lnTo>
                <a:lnTo>
                  <a:pt x="3117782" y="811000"/>
                </a:lnTo>
                <a:lnTo>
                  <a:pt x="3073737" y="831270"/>
                </a:lnTo>
                <a:lnTo>
                  <a:pt x="3026863" y="850699"/>
                </a:lnTo>
                <a:lnTo>
                  <a:pt x="2977239" y="869239"/>
                </a:lnTo>
                <a:lnTo>
                  <a:pt x="2924943" y="886844"/>
                </a:lnTo>
                <a:lnTo>
                  <a:pt x="2870051" y="903466"/>
                </a:lnTo>
                <a:lnTo>
                  <a:pt x="2812642" y="919058"/>
                </a:lnTo>
                <a:lnTo>
                  <a:pt x="2752794" y="933574"/>
                </a:lnTo>
                <a:lnTo>
                  <a:pt x="2690585" y="946965"/>
                </a:lnTo>
                <a:lnTo>
                  <a:pt x="2626093" y="959185"/>
                </a:lnTo>
                <a:lnTo>
                  <a:pt x="2559395" y="970187"/>
                </a:lnTo>
                <a:lnTo>
                  <a:pt x="2490570" y="979923"/>
                </a:lnTo>
                <a:lnTo>
                  <a:pt x="2419695" y="988347"/>
                </a:lnTo>
                <a:lnTo>
                  <a:pt x="2360418" y="994213"/>
                </a:lnTo>
                <a:lnTo>
                  <a:pt x="2301018" y="999047"/>
                </a:lnTo>
                <a:lnTo>
                  <a:pt x="2241570" y="1002864"/>
                </a:lnTo>
                <a:lnTo>
                  <a:pt x="2182149" y="1005676"/>
                </a:lnTo>
                <a:lnTo>
                  <a:pt x="2122828" y="1007497"/>
                </a:lnTo>
                <a:lnTo>
                  <a:pt x="2063683" y="1008341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8808" y="3551418"/>
            <a:ext cx="3397885" cy="1008380"/>
          </a:xfrm>
          <a:custGeom>
            <a:avLst/>
            <a:gdLst/>
            <a:ahLst/>
            <a:cxnLst/>
            <a:rect l="l" t="t" r="r" b="b"/>
            <a:pathLst>
              <a:path w="3397884" h="1008379">
                <a:moveTo>
                  <a:pt x="0" y="647348"/>
                </a:moveTo>
                <a:lnTo>
                  <a:pt x="686073" y="501348"/>
                </a:lnTo>
                <a:lnTo>
                  <a:pt x="688216" y="475529"/>
                </a:lnTo>
                <a:lnTo>
                  <a:pt x="693811" y="450033"/>
                </a:lnTo>
                <a:lnTo>
                  <a:pt x="715027" y="400146"/>
                </a:lnTo>
                <a:lnTo>
                  <a:pt x="749067" y="351950"/>
                </a:lnTo>
                <a:lnTo>
                  <a:pt x="795276" y="305712"/>
                </a:lnTo>
                <a:lnTo>
                  <a:pt x="853000" y="261696"/>
                </a:lnTo>
                <a:lnTo>
                  <a:pt x="885975" y="240604"/>
                </a:lnTo>
                <a:lnTo>
                  <a:pt x="921583" y="220167"/>
                </a:lnTo>
                <a:lnTo>
                  <a:pt x="959743" y="200418"/>
                </a:lnTo>
                <a:lnTo>
                  <a:pt x="1000371" y="181391"/>
                </a:lnTo>
                <a:lnTo>
                  <a:pt x="1043388" y="163118"/>
                </a:lnTo>
                <a:lnTo>
                  <a:pt x="1088710" y="145632"/>
                </a:lnTo>
                <a:lnTo>
                  <a:pt x="1136256" y="128967"/>
                </a:lnTo>
                <a:lnTo>
                  <a:pt x="1185945" y="113156"/>
                </a:lnTo>
                <a:lnTo>
                  <a:pt x="1237693" y="98231"/>
                </a:lnTo>
                <a:lnTo>
                  <a:pt x="1291420" y="84227"/>
                </a:lnTo>
                <a:lnTo>
                  <a:pt x="1347043" y="71176"/>
                </a:lnTo>
                <a:lnTo>
                  <a:pt x="1404482" y="59111"/>
                </a:lnTo>
                <a:lnTo>
                  <a:pt x="1463653" y="48065"/>
                </a:lnTo>
                <a:lnTo>
                  <a:pt x="1524475" y="38072"/>
                </a:lnTo>
                <a:lnTo>
                  <a:pt x="1586866" y="29165"/>
                </a:lnTo>
                <a:lnTo>
                  <a:pt x="1650744" y="21377"/>
                </a:lnTo>
                <a:lnTo>
                  <a:pt x="1716029" y="14740"/>
                </a:lnTo>
                <a:lnTo>
                  <a:pt x="1782636" y="9289"/>
                </a:lnTo>
                <a:lnTo>
                  <a:pt x="1850486" y="5056"/>
                </a:lnTo>
                <a:lnTo>
                  <a:pt x="1919496" y="2074"/>
                </a:lnTo>
                <a:lnTo>
                  <a:pt x="1984504" y="461"/>
                </a:lnTo>
                <a:lnTo>
                  <a:pt x="2049046" y="0"/>
                </a:lnTo>
                <a:lnTo>
                  <a:pt x="2113044" y="667"/>
                </a:lnTo>
                <a:lnTo>
                  <a:pt x="2176416" y="2441"/>
                </a:lnTo>
                <a:lnTo>
                  <a:pt x="2239084" y="5299"/>
                </a:lnTo>
                <a:lnTo>
                  <a:pt x="2300968" y="9219"/>
                </a:lnTo>
                <a:lnTo>
                  <a:pt x="2361988" y="14179"/>
                </a:lnTo>
                <a:lnTo>
                  <a:pt x="2422066" y="20156"/>
                </a:lnTo>
                <a:lnTo>
                  <a:pt x="2481121" y="27128"/>
                </a:lnTo>
                <a:lnTo>
                  <a:pt x="2539074" y="35073"/>
                </a:lnTo>
                <a:lnTo>
                  <a:pt x="2595846" y="43968"/>
                </a:lnTo>
                <a:lnTo>
                  <a:pt x="2651356" y="53792"/>
                </a:lnTo>
                <a:lnTo>
                  <a:pt x="2705526" y="64520"/>
                </a:lnTo>
                <a:lnTo>
                  <a:pt x="2758276" y="76133"/>
                </a:lnTo>
                <a:lnTo>
                  <a:pt x="2809526" y="88606"/>
                </a:lnTo>
                <a:lnTo>
                  <a:pt x="2859197" y="101918"/>
                </a:lnTo>
                <a:lnTo>
                  <a:pt x="2907209" y="116046"/>
                </a:lnTo>
                <a:lnTo>
                  <a:pt x="2953483" y="130968"/>
                </a:lnTo>
                <a:lnTo>
                  <a:pt x="2997939" y="146662"/>
                </a:lnTo>
                <a:lnTo>
                  <a:pt x="3040498" y="163106"/>
                </a:lnTo>
                <a:lnTo>
                  <a:pt x="3081080" y="180276"/>
                </a:lnTo>
                <a:lnTo>
                  <a:pt x="3119606" y="198151"/>
                </a:lnTo>
                <a:lnTo>
                  <a:pt x="3155996" y="216709"/>
                </a:lnTo>
                <a:lnTo>
                  <a:pt x="3190170" y="235926"/>
                </a:lnTo>
                <a:lnTo>
                  <a:pt x="3251555" y="276252"/>
                </a:lnTo>
                <a:lnTo>
                  <a:pt x="3303123" y="318950"/>
                </a:lnTo>
                <a:lnTo>
                  <a:pt x="3344240" y="363842"/>
                </a:lnTo>
                <a:lnTo>
                  <a:pt x="3374268" y="410748"/>
                </a:lnTo>
                <a:lnTo>
                  <a:pt x="3393800" y="465297"/>
                </a:lnTo>
                <a:lnTo>
                  <a:pt x="3397533" y="492394"/>
                </a:lnTo>
                <a:lnTo>
                  <a:pt x="3397346" y="519309"/>
                </a:lnTo>
                <a:lnTo>
                  <a:pt x="3385527" y="572408"/>
                </a:lnTo>
                <a:lnTo>
                  <a:pt x="3358968" y="624216"/>
                </a:lnTo>
                <a:lnTo>
                  <a:pt x="3318291" y="674356"/>
                </a:lnTo>
                <a:lnTo>
                  <a:pt x="3264118" y="722452"/>
                </a:lnTo>
                <a:lnTo>
                  <a:pt x="3232166" y="745615"/>
                </a:lnTo>
                <a:lnTo>
                  <a:pt x="3197074" y="768126"/>
                </a:lnTo>
                <a:lnTo>
                  <a:pt x="3158920" y="789937"/>
                </a:lnTo>
                <a:lnTo>
                  <a:pt x="3117782" y="811000"/>
                </a:lnTo>
                <a:lnTo>
                  <a:pt x="3073737" y="831270"/>
                </a:lnTo>
                <a:lnTo>
                  <a:pt x="3026863" y="850699"/>
                </a:lnTo>
                <a:lnTo>
                  <a:pt x="2977239" y="869239"/>
                </a:lnTo>
                <a:lnTo>
                  <a:pt x="2924942" y="886844"/>
                </a:lnTo>
                <a:lnTo>
                  <a:pt x="2870051" y="903466"/>
                </a:lnTo>
                <a:lnTo>
                  <a:pt x="2812642" y="919058"/>
                </a:lnTo>
                <a:lnTo>
                  <a:pt x="2752794" y="933574"/>
                </a:lnTo>
                <a:lnTo>
                  <a:pt x="2690585" y="946965"/>
                </a:lnTo>
                <a:lnTo>
                  <a:pt x="2626093" y="959185"/>
                </a:lnTo>
                <a:lnTo>
                  <a:pt x="2559395" y="970187"/>
                </a:lnTo>
                <a:lnTo>
                  <a:pt x="2490570" y="979923"/>
                </a:lnTo>
                <a:lnTo>
                  <a:pt x="2419695" y="988347"/>
                </a:lnTo>
                <a:lnTo>
                  <a:pt x="2360418" y="994213"/>
                </a:lnTo>
                <a:lnTo>
                  <a:pt x="2301018" y="999047"/>
                </a:lnTo>
                <a:lnTo>
                  <a:pt x="2241570" y="1002864"/>
                </a:lnTo>
                <a:lnTo>
                  <a:pt x="2182149" y="1005676"/>
                </a:lnTo>
                <a:lnTo>
                  <a:pt x="2122828" y="1007497"/>
                </a:lnTo>
                <a:lnTo>
                  <a:pt x="2063683" y="1008341"/>
                </a:lnTo>
                <a:lnTo>
                  <a:pt x="2004788" y="1008222"/>
                </a:lnTo>
                <a:lnTo>
                  <a:pt x="1946218" y="1007153"/>
                </a:lnTo>
                <a:lnTo>
                  <a:pt x="1888047" y="1005147"/>
                </a:lnTo>
                <a:lnTo>
                  <a:pt x="1830351" y="1002218"/>
                </a:lnTo>
                <a:lnTo>
                  <a:pt x="1773203" y="998381"/>
                </a:lnTo>
                <a:lnTo>
                  <a:pt x="1716679" y="993647"/>
                </a:lnTo>
                <a:lnTo>
                  <a:pt x="1660853" y="988032"/>
                </a:lnTo>
                <a:lnTo>
                  <a:pt x="1605799" y="981548"/>
                </a:lnTo>
                <a:lnTo>
                  <a:pt x="1551593" y="974210"/>
                </a:lnTo>
                <a:lnTo>
                  <a:pt x="1498309" y="966030"/>
                </a:lnTo>
                <a:lnTo>
                  <a:pt x="1446022" y="957022"/>
                </a:lnTo>
                <a:lnTo>
                  <a:pt x="1394805" y="947201"/>
                </a:lnTo>
                <a:lnTo>
                  <a:pt x="1344735" y="936578"/>
                </a:lnTo>
                <a:lnTo>
                  <a:pt x="1295886" y="925169"/>
                </a:lnTo>
                <a:lnTo>
                  <a:pt x="1248331" y="912987"/>
                </a:lnTo>
                <a:lnTo>
                  <a:pt x="1202146" y="900045"/>
                </a:lnTo>
                <a:lnTo>
                  <a:pt x="1157406" y="886356"/>
                </a:lnTo>
                <a:lnTo>
                  <a:pt x="1114185" y="871935"/>
                </a:lnTo>
                <a:lnTo>
                  <a:pt x="1072558" y="856795"/>
                </a:lnTo>
                <a:lnTo>
                  <a:pt x="1032599" y="840950"/>
                </a:lnTo>
                <a:lnTo>
                  <a:pt x="994383" y="824413"/>
                </a:lnTo>
                <a:lnTo>
                  <a:pt x="957985" y="807197"/>
                </a:lnTo>
                <a:lnTo>
                  <a:pt x="923479" y="789317"/>
                </a:lnTo>
                <a:lnTo>
                  <a:pt x="860443" y="751618"/>
                </a:lnTo>
                <a:lnTo>
                  <a:pt x="805872" y="711422"/>
                </a:lnTo>
                <a:lnTo>
                  <a:pt x="781948" y="690423"/>
                </a:lnTo>
                <a:lnTo>
                  <a:pt x="0" y="647348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22066" y="3619408"/>
            <a:ext cx="175768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5"/>
              </a:spcBef>
            </a:pPr>
            <a:r>
              <a:rPr sz="1800" spc="204" dirty="0">
                <a:latin typeface="Calibri"/>
                <a:cs typeface="Calibri"/>
              </a:rPr>
              <a:t>No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correct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label 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or value, </a:t>
            </a:r>
            <a:r>
              <a:rPr sz="1800" spc="135" dirty="0">
                <a:latin typeface="Calibri"/>
                <a:cs typeface="Calibri"/>
              </a:rPr>
              <a:t>but </a:t>
            </a:r>
            <a:r>
              <a:rPr sz="1800" spc="140" dirty="0">
                <a:latin typeface="Calibri"/>
                <a:cs typeface="Calibri"/>
              </a:rPr>
              <a:t>a  </a:t>
            </a:r>
            <a:r>
              <a:rPr sz="1800" spc="114" dirty="0">
                <a:latin typeface="Calibri"/>
                <a:cs typeface="Calibri"/>
              </a:rPr>
              <a:t>reward </a:t>
            </a:r>
            <a:r>
              <a:rPr sz="1800" spc="90" dirty="0">
                <a:latin typeface="Calibri"/>
                <a:cs typeface="Calibri"/>
              </a:rPr>
              <a:t>is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150" dirty="0">
                <a:latin typeface="Calibri"/>
                <a:cs typeface="Calibri"/>
              </a:rPr>
              <a:t>used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3062" y="3751219"/>
            <a:ext cx="4073364" cy="1997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87383" y="5266001"/>
            <a:ext cx="2917190" cy="822325"/>
          </a:xfrm>
          <a:custGeom>
            <a:avLst/>
            <a:gdLst/>
            <a:ahLst/>
            <a:cxnLst/>
            <a:rect l="l" t="t" r="r" b="b"/>
            <a:pathLst>
              <a:path w="2917190" h="822325">
                <a:moveTo>
                  <a:pt x="2667264" y="148712"/>
                </a:moveTo>
                <a:lnTo>
                  <a:pt x="997148" y="148712"/>
                </a:lnTo>
                <a:lnTo>
                  <a:pt x="1034980" y="132305"/>
                </a:lnTo>
                <a:lnTo>
                  <a:pt x="1074621" y="116827"/>
                </a:lnTo>
                <a:lnTo>
                  <a:pt x="1115964" y="102283"/>
                </a:lnTo>
                <a:lnTo>
                  <a:pt x="1158905" y="88679"/>
                </a:lnTo>
                <a:lnTo>
                  <a:pt x="1203337" y="76022"/>
                </a:lnTo>
                <a:lnTo>
                  <a:pt x="1249153" y="64316"/>
                </a:lnTo>
                <a:lnTo>
                  <a:pt x="1296248" y="53568"/>
                </a:lnTo>
                <a:lnTo>
                  <a:pt x="1344516" y="43783"/>
                </a:lnTo>
                <a:lnTo>
                  <a:pt x="1393850" y="34967"/>
                </a:lnTo>
                <a:lnTo>
                  <a:pt x="1444145" y="27125"/>
                </a:lnTo>
                <a:lnTo>
                  <a:pt x="1495294" y="20263"/>
                </a:lnTo>
                <a:lnTo>
                  <a:pt x="1547192" y="14388"/>
                </a:lnTo>
                <a:lnTo>
                  <a:pt x="1599732" y="9504"/>
                </a:lnTo>
                <a:lnTo>
                  <a:pt x="1652809" y="5618"/>
                </a:lnTo>
                <a:lnTo>
                  <a:pt x="1706315" y="2734"/>
                </a:lnTo>
                <a:lnTo>
                  <a:pt x="1760146" y="860"/>
                </a:lnTo>
                <a:lnTo>
                  <a:pt x="1814195" y="0"/>
                </a:lnTo>
                <a:lnTo>
                  <a:pt x="1868356" y="160"/>
                </a:lnTo>
                <a:lnTo>
                  <a:pt x="1922524" y="1346"/>
                </a:lnTo>
                <a:lnTo>
                  <a:pt x="1976591" y="3563"/>
                </a:lnTo>
                <a:lnTo>
                  <a:pt x="2030452" y="6818"/>
                </a:lnTo>
                <a:lnTo>
                  <a:pt x="2084001" y="11116"/>
                </a:lnTo>
                <a:lnTo>
                  <a:pt x="2137131" y="16463"/>
                </a:lnTo>
                <a:lnTo>
                  <a:pt x="2189738" y="22865"/>
                </a:lnTo>
                <a:lnTo>
                  <a:pt x="2241714" y="30326"/>
                </a:lnTo>
                <a:lnTo>
                  <a:pt x="2292954" y="38853"/>
                </a:lnTo>
                <a:lnTo>
                  <a:pt x="2343351" y="48452"/>
                </a:lnTo>
                <a:lnTo>
                  <a:pt x="2392800" y="59128"/>
                </a:lnTo>
                <a:lnTo>
                  <a:pt x="2441195" y="70887"/>
                </a:lnTo>
                <a:lnTo>
                  <a:pt x="2505101" y="88633"/>
                </a:lnTo>
                <a:lnTo>
                  <a:pt x="2564668" y="107821"/>
                </a:lnTo>
                <a:lnTo>
                  <a:pt x="2619831" y="128349"/>
                </a:lnTo>
                <a:lnTo>
                  <a:pt x="2667264" y="148712"/>
                </a:lnTo>
                <a:close/>
              </a:path>
              <a:path w="2917190" h="822325">
                <a:moveTo>
                  <a:pt x="1841034" y="822319"/>
                </a:moveTo>
                <a:lnTo>
                  <a:pt x="1786306" y="821974"/>
                </a:lnTo>
                <a:lnTo>
                  <a:pt x="1731461" y="820568"/>
                </a:lnTo>
                <a:lnTo>
                  <a:pt x="1676600" y="818090"/>
                </a:lnTo>
                <a:lnTo>
                  <a:pt x="1621824" y="814525"/>
                </a:lnTo>
                <a:lnTo>
                  <a:pt x="1567234" y="809860"/>
                </a:lnTo>
                <a:lnTo>
                  <a:pt x="1512932" y="804083"/>
                </a:lnTo>
                <a:lnTo>
                  <a:pt x="1459019" y="797179"/>
                </a:lnTo>
                <a:lnTo>
                  <a:pt x="1405597" y="789136"/>
                </a:lnTo>
                <a:lnTo>
                  <a:pt x="1337113" y="776958"/>
                </a:lnTo>
                <a:lnTo>
                  <a:pt x="1271843" y="763200"/>
                </a:lnTo>
                <a:lnTo>
                  <a:pt x="1209890" y="747946"/>
                </a:lnTo>
                <a:lnTo>
                  <a:pt x="1151354" y="731281"/>
                </a:lnTo>
                <a:lnTo>
                  <a:pt x="1096339" y="713288"/>
                </a:lnTo>
                <a:lnTo>
                  <a:pt x="1044946" y="694054"/>
                </a:lnTo>
                <a:lnTo>
                  <a:pt x="997278" y="673661"/>
                </a:lnTo>
                <a:lnTo>
                  <a:pt x="953436" y="652196"/>
                </a:lnTo>
                <a:lnTo>
                  <a:pt x="913523" y="629743"/>
                </a:lnTo>
                <a:lnTo>
                  <a:pt x="877641" y="606385"/>
                </a:lnTo>
                <a:lnTo>
                  <a:pt x="845892" y="582208"/>
                </a:lnTo>
                <a:lnTo>
                  <a:pt x="795200" y="531735"/>
                </a:lnTo>
                <a:lnTo>
                  <a:pt x="762266" y="479001"/>
                </a:lnTo>
                <a:lnTo>
                  <a:pt x="747905" y="424681"/>
                </a:lnTo>
                <a:lnTo>
                  <a:pt x="747945" y="397138"/>
                </a:lnTo>
                <a:lnTo>
                  <a:pt x="752934" y="369452"/>
                </a:lnTo>
                <a:lnTo>
                  <a:pt x="762976" y="341709"/>
                </a:lnTo>
                <a:lnTo>
                  <a:pt x="778171" y="313992"/>
                </a:lnTo>
                <a:lnTo>
                  <a:pt x="798623" y="286387"/>
                </a:lnTo>
                <a:lnTo>
                  <a:pt x="0" y="31513"/>
                </a:lnTo>
                <a:lnTo>
                  <a:pt x="997148" y="148712"/>
                </a:lnTo>
                <a:lnTo>
                  <a:pt x="2667264" y="148712"/>
                </a:lnTo>
                <a:lnTo>
                  <a:pt x="2670522" y="150111"/>
                </a:lnTo>
                <a:lnTo>
                  <a:pt x="2716676" y="173004"/>
                </a:lnTo>
                <a:lnTo>
                  <a:pt x="2758225" y="196925"/>
                </a:lnTo>
                <a:lnTo>
                  <a:pt x="2795105" y="221769"/>
                </a:lnTo>
                <a:lnTo>
                  <a:pt x="2827248" y="247431"/>
                </a:lnTo>
                <a:lnTo>
                  <a:pt x="2877061" y="300799"/>
                </a:lnTo>
                <a:lnTo>
                  <a:pt x="2907132" y="356195"/>
                </a:lnTo>
                <a:lnTo>
                  <a:pt x="2916933" y="412789"/>
                </a:lnTo>
                <a:lnTo>
                  <a:pt x="2914065" y="441274"/>
                </a:lnTo>
                <a:lnTo>
                  <a:pt x="2892465" y="498104"/>
                </a:lnTo>
                <a:lnTo>
                  <a:pt x="2849268" y="554052"/>
                </a:lnTo>
                <a:lnTo>
                  <a:pt x="2819405" y="581436"/>
                </a:lnTo>
                <a:lnTo>
                  <a:pt x="2783944" y="608286"/>
                </a:lnTo>
                <a:lnTo>
                  <a:pt x="2723942" y="645190"/>
                </a:lnTo>
                <a:lnTo>
                  <a:pt x="2655371" y="678917"/>
                </a:lnTo>
                <a:lnTo>
                  <a:pt x="2618126" y="694556"/>
                </a:lnTo>
                <a:lnTo>
                  <a:pt x="2579043" y="709361"/>
                </a:lnTo>
                <a:lnTo>
                  <a:pt x="2538222" y="723319"/>
                </a:lnTo>
                <a:lnTo>
                  <a:pt x="2495766" y="736416"/>
                </a:lnTo>
                <a:lnTo>
                  <a:pt x="2451775" y="748639"/>
                </a:lnTo>
                <a:lnTo>
                  <a:pt x="2406350" y="759975"/>
                </a:lnTo>
                <a:lnTo>
                  <a:pt x="2359594" y="770410"/>
                </a:lnTo>
                <a:lnTo>
                  <a:pt x="2311606" y="779932"/>
                </a:lnTo>
                <a:lnTo>
                  <a:pt x="2262489" y="788527"/>
                </a:lnTo>
                <a:lnTo>
                  <a:pt x="2212344" y="796181"/>
                </a:lnTo>
                <a:lnTo>
                  <a:pt x="2161271" y="802882"/>
                </a:lnTo>
                <a:lnTo>
                  <a:pt x="2109373" y="808616"/>
                </a:lnTo>
                <a:lnTo>
                  <a:pt x="2056749" y="813370"/>
                </a:lnTo>
                <a:lnTo>
                  <a:pt x="2003503" y="817131"/>
                </a:lnTo>
                <a:lnTo>
                  <a:pt x="1949734" y="819885"/>
                </a:lnTo>
                <a:lnTo>
                  <a:pt x="1895544" y="821619"/>
                </a:lnTo>
                <a:lnTo>
                  <a:pt x="1841034" y="822319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87383" y="5266001"/>
            <a:ext cx="2917190" cy="822325"/>
          </a:xfrm>
          <a:custGeom>
            <a:avLst/>
            <a:gdLst/>
            <a:ahLst/>
            <a:cxnLst/>
            <a:rect l="l" t="t" r="r" b="b"/>
            <a:pathLst>
              <a:path w="2917190" h="822325">
                <a:moveTo>
                  <a:pt x="0" y="31513"/>
                </a:moveTo>
                <a:lnTo>
                  <a:pt x="997147" y="148712"/>
                </a:lnTo>
                <a:lnTo>
                  <a:pt x="1034980" y="132305"/>
                </a:lnTo>
                <a:lnTo>
                  <a:pt x="1074620" y="116827"/>
                </a:lnTo>
                <a:lnTo>
                  <a:pt x="1115964" y="102283"/>
                </a:lnTo>
                <a:lnTo>
                  <a:pt x="1158905" y="88679"/>
                </a:lnTo>
                <a:lnTo>
                  <a:pt x="1203337" y="76022"/>
                </a:lnTo>
                <a:lnTo>
                  <a:pt x="1249153" y="64316"/>
                </a:lnTo>
                <a:lnTo>
                  <a:pt x="1296248" y="53568"/>
                </a:lnTo>
                <a:lnTo>
                  <a:pt x="1344516" y="43783"/>
                </a:lnTo>
                <a:lnTo>
                  <a:pt x="1393850" y="34967"/>
                </a:lnTo>
                <a:lnTo>
                  <a:pt x="1444145" y="27125"/>
                </a:lnTo>
                <a:lnTo>
                  <a:pt x="1495294" y="20263"/>
                </a:lnTo>
                <a:lnTo>
                  <a:pt x="1547192" y="14388"/>
                </a:lnTo>
                <a:lnTo>
                  <a:pt x="1599732" y="9504"/>
                </a:lnTo>
                <a:lnTo>
                  <a:pt x="1652809" y="5618"/>
                </a:lnTo>
                <a:lnTo>
                  <a:pt x="1706315" y="2734"/>
                </a:lnTo>
                <a:lnTo>
                  <a:pt x="1760146" y="860"/>
                </a:lnTo>
                <a:lnTo>
                  <a:pt x="1814195" y="0"/>
                </a:lnTo>
                <a:lnTo>
                  <a:pt x="1868356" y="160"/>
                </a:lnTo>
                <a:lnTo>
                  <a:pt x="1922524" y="1346"/>
                </a:lnTo>
                <a:lnTo>
                  <a:pt x="1976591" y="3563"/>
                </a:lnTo>
                <a:lnTo>
                  <a:pt x="2030452" y="6818"/>
                </a:lnTo>
                <a:lnTo>
                  <a:pt x="2084001" y="11116"/>
                </a:lnTo>
                <a:lnTo>
                  <a:pt x="2137131" y="16463"/>
                </a:lnTo>
                <a:lnTo>
                  <a:pt x="2189738" y="22865"/>
                </a:lnTo>
                <a:lnTo>
                  <a:pt x="2241714" y="30326"/>
                </a:lnTo>
                <a:lnTo>
                  <a:pt x="2292954" y="38853"/>
                </a:lnTo>
                <a:lnTo>
                  <a:pt x="2343351" y="48452"/>
                </a:lnTo>
                <a:lnTo>
                  <a:pt x="2392800" y="59128"/>
                </a:lnTo>
                <a:lnTo>
                  <a:pt x="2441195" y="70887"/>
                </a:lnTo>
                <a:lnTo>
                  <a:pt x="2505101" y="88633"/>
                </a:lnTo>
                <a:lnTo>
                  <a:pt x="2564668" y="107821"/>
                </a:lnTo>
                <a:lnTo>
                  <a:pt x="2619831" y="128349"/>
                </a:lnTo>
                <a:lnTo>
                  <a:pt x="2670522" y="150111"/>
                </a:lnTo>
                <a:lnTo>
                  <a:pt x="2716675" y="173004"/>
                </a:lnTo>
                <a:lnTo>
                  <a:pt x="2758225" y="196925"/>
                </a:lnTo>
                <a:lnTo>
                  <a:pt x="2795105" y="221769"/>
                </a:lnTo>
                <a:lnTo>
                  <a:pt x="2827248" y="247431"/>
                </a:lnTo>
                <a:lnTo>
                  <a:pt x="2877061" y="300799"/>
                </a:lnTo>
                <a:lnTo>
                  <a:pt x="2907132" y="356195"/>
                </a:lnTo>
                <a:lnTo>
                  <a:pt x="2916933" y="412789"/>
                </a:lnTo>
                <a:lnTo>
                  <a:pt x="2914065" y="441274"/>
                </a:lnTo>
                <a:lnTo>
                  <a:pt x="2892465" y="498104"/>
                </a:lnTo>
                <a:lnTo>
                  <a:pt x="2849268" y="554052"/>
                </a:lnTo>
                <a:lnTo>
                  <a:pt x="2819405" y="581436"/>
                </a:lnTo>
                <a:lnTo>
                  <a:pt x="2783944" y="608286"/>
                </a:lnTo>
                <a:lnTo>
                  <a:pt x="2723942" y="645190"/>
                </a:lnTo>
                <a:lnTo>
                  <a:pt x="2655371" y="678917"/>
                </a:lnTo>
                <a:lnTo>
                  <a:pt x="2618126" y="694556"/>
                </a:lnTo>
                <a:lnTo>
                  <a:pt x="2579043" y="709361"/>
                </a:lnTo>
                <a:lnTo>
                  <a:pt x="2538222" y="723319"/>
                </a:lnTo>
                <a:lnTo>
                  <a:pt x="2495766" y="736416"/>
                </a:lnTo>
                <a:lnTo>
                  <a:pt x="2451775" y="748639"/>
                </a:lnTo>
                <a:lnTo>
                  <a:pt x="2406350" y="759975"/>
                </a:lnTo>
                <a:lnTo>
                  <a:pt x="2359594" y="770410"/>
                </a:lnTo>
                <a:lnTo>
                  <a:pt x="2311606" y="779932"/>
                </a:lnTo>
                <a:lnTo>
                  <a:pt x="2262489" y="788527"/>
                </a:lnTo>
                <a:lnTo>
                  <a:pt x="2212344" y="796181"/>
                </a:lnTo>
                <a:lnTo>
                  <a:pt x="2161271" y="802882"/>
                </a:lnTo>
                <a:lnTo>
                  <a:pt x="2109373" y="808616"/>
                </a:lnTo>
                <a:lnTo>
                  <a:pt x="2056749" y="813370"/>
                </a:lnTo>
                <a:lnTo>
                  <a:pt x="2003503" y="817131"/>
                </a:lnTo>
                <a:lnTo>
                  <a:pt x="1949734" y="819885"/>
                </a:lnTo>
                <a:lnTo>
                  <a:pt x="1895544" y="821619"/>
                </a:lnTo>
                <a:lnTo>
                  <a:pt x="1841034" y="822319"/>
                </a:lnTo>
                <a:lnTo>
                  <a:pt x="1786306" y="821974"/>
                </a:lnTo>
                <a:lnTo>
                  <a:pt x="1731461" y="820568"/>
                </a:lnTo>
                <a:lnTo>
                  <a:pt x="1676600" y="818090"/>
                </a:lnTo>
                <a:lnTo>
                  <a:pt x="1621824" y="814525"/>
                </a:lnTo>
                <a:lnTo>
                  <a:pt x="1567234" y="809860"/>
                </a:lnTo>
                <a:lnTo>
                  <a:pt x="1512932" y="804083"/>
                </a:lnTo>
                <a:lnTo>
                  <a:pt x="1459019" y="797179"/>
                </a:lnTo>
                <a:lnTo>
                  <a:pt x="1405597" y="789136"/>
                </a:lnTo>
                <a:lnTo>
                  <a:pt x="1337113" y="776958"/>
                </a:lnTo>
                <a:lnTo>
                  <a:pt x="1271843" y="763200"/>
                </a:lnTo>
                <a:lnTo>
                  <a:pt x="1209890" y="747946"/>
                </a:lnTo>
                <a:lnTo>
                  <a:pt x="1151354" y="731281"/>
                </a:lnTo>
                <a:lnTo>
                  <a:pt x="1096339" y="713288"/>
                </a:lnTo>
                <a:lnTo>
                  <a:pt x="1044946" y="694054"/>
                </a:lnTo>
                <a:lnTo>
                  <a:pt x="997278" y="673661"/>
                </a:lnTo>
                <a:lnTo>
                  <a:pt x="953436" y="652196"/>
                </a:lnTo>
                <a:lnTo>
                  <a:pt x="913523" y="629743"/>
                </a:lnTo>
                <a:lnTo>
                  <a:pt x="877641" y="606385"/>
                </a:lnTo>
                <a:lnTo>
                  <a:pt x="845892" y="582208"/>
                </a:lnTo>
                <a:lnTo>
                  <a:pt x="795200" y="531735"/>
                </a:lnTo>
                <a:lnTo>
                  <a:pt x="762266" y="479001"/>
                </a:lnTo>
                <a:lnTo>
                  <a:pt x="747905" y="424681"/>
                </a:lnTo>
                <a:lnTo>
                  <a:pt x="747945" y="397138"/>
                </a:lnTo>
                <a:lnTo>
                  <a:pt x="752934" y="369452"/>
                </a:lnTo>
                <a:lnTo>
                  <a:pt x="762976" y="341709"/>
                </a:lnTo>
                <a:lnTo>
                  <a:pt x="778171" y="313992"/>
                </a:lnTo>
                <a:lnTo>
                  <a:pt x="798623" y="286387"/>
                </a:lnTo>
                <a:lnTo>
                  <a:pt x="0" y="31513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90118" y="5379044"/>
            <a:ext cx="8591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815" marR="5080" indent="-31750">
              <a:lnSpc>
                <a:spcPct val="100699"/>
              </a:lnSpc>
              <a:spcBef>
                <a:spcPts val="85"/>
              </a:spcBef>
            </a:pPr>
            <a:r>
              <a:rPr sz="1800" spc="130" dirty="0">
                <a:latin typeface="Calibri"/>
                <a:cs typeface="Calibri"/>
              </a:rPr>
              <a:t>Reward  </a:t>
            </a:r>
            <a:r>
              <a:rPr sz="1800" spc="90" dirty="0">
                <a:latin typeface="Calibri"/>
                <a:cs typeface="Calibri"/>
              </a:rPr>
              <a:t>Driven!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4643" y="4335141"/>
            <a:ext cx="903605" cy="608965"/>
          </a:xfrm>
          <a:custGeom>
            <a:avLst/>
            <a:gdLst/>
            <a:ahLst/>
            <a:cxnLst/>
            <a:rect l="l" t="t" r="r" b="b"/>
            <a:pathLst>
              <a:path w="903605" h="608964">
                <a:moveTo>
                  <a:pt x="802198" y="608398"/>
                </a:moveTo>
                <a:lnTo>
                  <a:pt x="101402" y="608398"/>
                </a:lnTo>
                <a:lnTo>
                  <a:pt x="61932" y="600430"/>
                </a:lnTo>
                <a:lnTo>
                  <a:pt x="29700" y="578698"/>
                </a:lnTo>
                <a:lnTo>
                  <a:pt x="7968" y="546467"/>
                </a:lnTo>
                <a:lnTo>
                  <a:pt x="0" y="506998"/>
                </a:lnTo>
                <a:lnTo>
                  <a:pt x="0" y="101399"/>
                </a:lnTo>
                <a:lnTo>
                  <a:pt x="7968" y="61931"/>
                </a:lnTo>
                <a:lnTo>
                  <a:pt x="29700" y="29699"/>
                </a:lnTo>
                <a:lnTo>
                  <a:pt x="61932" y="7968"/>
                </a:lnTo>
                <a:lnTo>
                  <a:pt x="101402" y="0"/>
                </a:lnTo>
                <a:lnTo>
                  <a:pt x="802198" y="0"/>
                </a:lnTo>
                <a:lnTo>
                  <a:pt x="841002" y="7715"/>
                </a:lnTo>
                <a:lnTo>
                  <a:pt x="873898" y="29699"/>
                </a:lnTo>
                <a:lnTo>
                  <a:pt x="895879" y="62596"/>
                </a:lnTo>
                <a:lnTo>
                  <a:pt x="903598" y="101399"/>
                </a:lnTo>
                <a:lnTo>
                  <a:pt x="903598" y="506998"/>
                </a:lnTo>
                <a:lnTo>
                  <a:pt x="895629" y="546467"/>
                </a:lnTo>
                <a:lnTo>
                  <a:pt x="873899" y="578698"/>
                </a:lnTo>
                <a:lnTo>
                  <a:pt x="841668" y="600430"/>
                </a:lnTo>
                <a:lnTo>
                  <a:pt x="802198" y="6083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08403" y="4479384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10" dirty="0">
                <a:solidFill>
                  <a:srgbClr val="595959"/>
                </a:solidFill>
                <a:latin typeface="Calibri"/>
                <a:cs typeface="Calibri"/>
              </a:rPr>
              <a:t>150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20133" y="1847746"/>
            <a:ext cx="903605" cy="608965"/>
          </a:xfrm>
          <a:custGeom>
            <a:avLst/>
            <a:gdLst/>
            <a:ahLst/>
            <a:cxnLst/>
            <a:rect l="l" t="t" r="r" b="b"/>
            <a:pathLst>
              <a:path w="903604" h="608964">
                <a:moveTo>
                  <a:pt x="802198" y="608398"/>
                </a:moveTo>
                <a:lnTo>
                  <a:pt x="101399" y="608398"/>
                </a:lnTo>
                <a:lnTo>
                  <a:pt x="61931" y="600430"/>
                </a:lnTo>
                <a:lnTo>
                  <a:pt x="29699" y="578698"/>
                </a:lnTo>
                <a:lnTo>
                  <a:pt x="7968" y="546466"/>
                </a:lnTo>
                <a:lnTo>
                  <a:pt x="0" y="506996"/>
                </a:lnTo>
                <a:lnTo>
                  <a:pt x="0" y="101402"/>
                </a:lnTo>
                <a:lnTo>
                  <a:pt x="7968" y="61932"/>
                </a:lnTo>
                <a:lnTo>
                  <a:pt x="29700" y="29699"/>
                </a:lnTo>
                <a:lnTo>
                  <a:pt x="61931" y="7968"/>
                </a:lnTo>
                <a:lnTo>
                  <a:pt x="101399" y="0"/>
                </a:lnTo>
                <a:lnTo>
                  <a:pt x="802198" y="0"/>
                </a:lnTo>
                <a:lnTo>
                  <a:pt x="840992" y="7718"/>
                </a:lnTo>
                <a:lnTo>
                  <a:pt x="873898" y="29700"/>
                </a:lnTo>
                <a:lnTo>
                  <a:pt x="895873" y="62597"/>
                </a:lnTo>
                <a:lnTo>
                  <a:pt x="903598" y="101402"/>
                </a:lnTo>
                <a:lnTo>
                  <a:pt x="903598" y="506996"/>
                </a:lnTo>
                <a:lnTo>
                  <a:pt x="895629" y="546466"/>
                </a:lnTo>
                <a:lnTo>
                  <a:pt x="873898" y="578698"/>
                </a:lnTo>
                <a:lnTo>
                  <a:pt x="841667" y="600430"/>
                </a:lnTo>
                <a:lnTo>
                  <a:pt x="802198" y="6083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11138" y="1847746"/>
            <a:ext cx="903605" cy="608965"/>
          </a:xfrm>
          <a:custGeom>
            <a:avLst/>
            <a:gdLst/>
            <a:ahLst/>
            <a:cxnLst/>
            <a:rect l="l" t="t" r="r" b="b"/>
            <a:pathLst>
              <a:path w="903604" h="608964">
                <a:moveTo>
                  <a:pt x="802198" y="608398"/>
                </a:moveTo>
                <a:lnTo>
                  <a:pt x="101399" y="608398"/>
                </a:lnTo>
                <a:lnTo>
                  <a:pt x="61931" y="600430"/>
                </a:lnTo>
                <a:lnTo>
                  <a:pt x="29699" y="578698"/>
                </a:lnTo>
                <a:lnTo>
                  <a:pt x="7968" y="546466"/>
                </a:lnTo>
                <a:lnTo>
                  <a:pt x="0" y="506996"/>
                </a:lnTo>
                <a:lnTo>
                  <a:pt x="0" y="101402"/>
                </a:lnTo>
                <a:lnTo>
                  <a:pt x="7968" y="61932"/>
                </a:lnTo>
                <a:lnTo>
                  <a:pt x="29700" y="29699"/>
                </a:lnTo>
                <a:lnTo>
                  <a:pt x="61931" y="7968"/>
                </a:lnTo>
                <a:lnTo>
                  <a:pt x="101399" y="0"/>
                </a:lnTo>
                <a:lnTo>
                  <a:pt x="802198" y="0"/>
                </a:lnTo>
                <a:lnTo>
                  <a:pt x="840992" y="7718"/>
                </a:lnTo>
                <a:lnTo>
                  <a:pt x="873898" y="29700"/>
                </a:lnTo>
                <a:lnTo>
                  <a:pt x="895873" y="62597"/>
                </a:lnTo>
                <a:lnTo>
                  <a:pt x="903598" y="101402"/>
                </a:lnTo>
                <a:lnTo>
                  <a:pt x="903598" y="506996"/>
                </a:lnTo>
                <a:lnTo>
                  <a:pt x="895629" y="546466"/>
                </a:lnTo>
                <a:lnTo>
                  <a:pt x="873898" y="578698"/>
                </a:lnTo>
                <a:lnTo>
                  <a:pt x="841667" y="600430"/>
                </a:lnTo>
                <a:lnTo>
                  <a:pt x="802198" y="6083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21372" y="975166"/>
            <a:ext cx="5150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Basic</a:t>
            </a:r>
            <a:r>
              <a:rPr spc="130" dirty="0"/>
              <a:t> </a:t>
            </a:r>
            <a:r>
              <a:rPr spc="250" dirty="0"/>
              <a:t>Terminology</a:t>
            </a:r>
          </a:p>
        </p:txBody>
      </p:sp>
      <p:sp>
        <p:nvSpPr>
          <p:cNvPr id="7" name="object 7"/>
          <p:cNvSpPr/>
          <p:nvPr/>
        </p:nvSpPr>
        <p:spPr>
          <a:xfrm>
            <a:off x="1712046" y="4088391"/>
            <a:ext cx="1927225" cy="1102360"/>
          </a:xfrm>
          <a:custGeom>
            <a:avLst/>
            <a:gdLst/>
            <a:ahLst/>
            <a:cxnLst/>
            <a:rect l="l" t="t" r="r" b="b"/>
            <a:pathLst>
              <a:path w="1927225" h="1102360">
                <a:moveTo>
                  <a:pt x="1742946" y="1101897"/>
                </a:moveTo>
                <a:lnTo>
                  <a:pt x="183654" y="1101897"/>
                </a:lnTo>
                <a:lnTo>
                  <a:pt x="134831" y="1095337"/>
                </a:lnTo>
                <a:lnTo>
                  <a:pt x="90960" y="1076823"/>
                </a:lnTo>
                <a:lnTo>
                  <a:pt x="53791" y="1048107"/>
                </a:lnTo>
                <a:lnTo>
                  <a:pt x="25074" y="1010938"/>
                </a:lnTo>
                <a:lnTo>
                  <a:pt x="6560" y="967068"/>
                </a:lnTo>
                <a:lnTo>
                  <a:pt x="0" y="918248"/>
                </a:lnTo>
                <a:lnTo>
                  <a:pt x="0" y="183649"/>
                </a:lnTo>
                <a:lnTo>
                  <a:pt x="6560" y="134829"/>
                </a:lnTo>
                <a:lnTo>
                  <a:pt x="25074" y="90959"/>
                </a:lnTo>
                <a:lnTo>
                  <a:pt x="53811" y="53774"/>
                </a:lnTo>
                <a:lnTo>
                  <a:pt x="90960" y="25074"/>
                </a:lnTo>
                <a:lnTo>
                  <a:pt x="134831" y="6560"/>
                </a:lnTo>
                <a:lnTo>
                  <a:pt x="183654" y="0"/>
                </a:lnTo>
                <a:lnTo>
                  <a:pt x="1742946" y="0"/>
                </a:lnTo>
                <a:lnTo>
                  <a:pt x="1813224" y="13978"/>
                </a:lnTo>
                <a:lnTo>
                  <a:pt x="1872809" y="53790"/>
                </a:lnTo>
                <a:lnTo>
                  <a:pt x="1912614" y="113368"/>
                </a:lnTo>
                <a:lnTo>
                  <a:pt x="1926596" y="183649"/>
                </a:lnTo>
                <a:lnTo>
                  <a:pt x="1926596" y="918248"/>
                </a:lnTo>
                <a:lnTo>
                  <a:pt x="1920035" y="967068"/>
                </a:lnTo>
                <a:lnTo>
                  <a:pt x="1901522" y="1010938"/>
                </a:lnTo>
                <a:lnTo>
                  <a:pt x="1872805" y="1048107"/>
                </a:lnTo>
                <a:lnTo>
                  <a:pt x="1835637" y="1076823"/>
                </a:lnTo>
                <a:lnTo>
                  <a:pt x="1791767" y="1095337"/>
                </a:lnTo>
                <a:lnTo>
                  <a:pt x="1742946" y="1101897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2046" y="4088391"/>
            <a:ext cx="1927225" cy="1102360"/>
          </a:xfrm>
          <a:custGeom>
            <a:avLst/>
            <a:gdLst/>
            <a:ahLst/>
            <a:cxnLst/>
            <a:rect l="l" t="t" r="r" b="b"/>
            <a:pathLst>
              <a:path w="1927225" h="1102360">
                <a:moveTo>
                  <a:pt x="0" y="183649"/>
                </a:moveTo>
                <a:lnTo>
                  <a:pt x="6560" y="134829"/>
                </a:lnTo>
                <a:lnTo>
                  <a:pt x="25074" y="90959"/>
                </a:lnTo>
                <a:lnTo>
                  <a:pt x="53791" y="53790"/>
                </a:lnTo>
                <a:lnTo>
                  <a:pt x="90960" y="25074"/>
                </a:lnTo>
                <a:lnTo>
                  <a:pt x="134831" y="6560"/>
                </a:lnTo>
                <a:lnTo>
                  <a:pt x="183654" y="0"/>
                </a:lnTo>
                <a:lnTo>
                  <a:pt x="1742946" y="0"/>
                </a:lnTo>
                <a:lnTo>
                  <a:pt x="1813224" y="13978"/>
                </a:lnTo>
                <a:lnTo>
                  <a:pt x="1872796" y="53774"/>
                </a:lnTo>
                <a:lnTo>
                  <a:pt x="1912614" y="113368"/>
                </a:lnTo>
                <a:lnTo>
                  <a:pt x="1926596" y="183649"/>
                </a:lnTo>
                <a:lnTo>
                  <a:pt x="1926596" y="918248"/>
                </a:lnTo>
                <a:lnTo>
                  <a:pt x="1920035" y="967068"/>
                </a:lnTo>
                <a:lnTo>
                  <a:pt x="1901522" y="1010938"/>
                </a:lnTo>
                <a:lnTo>
                  <a:pt x="1872805" y="1048107"/>
                </a:lnTo>
                <a:lnTo>
                  <a:pt x="1835637" y="1076823"/>
                </a:lnTo>
                <a:lnTo>
                  <a:pt x="1791767" y="1095337"/>
                </a:lnTo>
                <a:lnTo>
                  <a:pt x="1742946" y="1101897"/>
                </a:lnTo>
                <a:lnTo>
                  <a:pt x="183654" y="1101897"/>
                </a:lnTo>
                <a:lnTo>
                  <a:pt x="134831" y="1095337"/>
                </a:lnTo>
                <a:lnTo>
                  <a:pt x="90960" y="1076823"/>
                </a:lnTo>
                <a:lnTo>
                  <a:pt x="53791" y="1048107"/>
                </a:lnTo>
                <a:lnTo>
                  <a:pt x="25074" y="1010938"/>
                </a:lnTo>
                <a:lnTo>
                  <a:pt x="6560" y="967068"/>
                </a:lnTo>
                <a:lnTo>
                  <a:pt x="0" y="918248"/>
                </a:lnTo>
                <a:lnTo>
                  <a:pt x="0" y="1836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31127" y="4203153"/>
            <a:ext cx="148844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  <a:spcBef>
                <a:spcPts val="85"/>
              </a:spcBef>
            </a:pPr>
            <a:r>
              <a:rPr sz="1800" spc="155" dirty="0">
                <a:solidFill>
                  <a:srgbClr val="BF0000"/>
                </a:solidFill>
                <a:latin typeface="Calibri"/>
                <a:cs typeface="Calibri"/>
              </a:rPr>
              <a:t>Samples  </a:t>
            </a:r>
            <a:r>
              <a:rPr sz="1800" spc="105" dirty="0">
                <a:latin typeface="Calibri"/>
                <a:cs typeface="Calibri"/>
              </a:rPr>
              <a:t>(instances,  </a:t>
            </a:r>
            <a:r>
              <a:rPr sz="1800" spc="114" dirty="0">
                <a:latin typeface="Calibri"/>
                <a:cs typeface="Calibri"/>
              </a:rPr>
              <a:t>observations)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22566" y="3475242"/>
            <a:ext cx="5084764" cy="1988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97167" y="3859792"/>
            <a:ext cx="315595" cy="1545590"/>
          </a:xfrm>
          <a:custGeom>
            <a:avLst/>
            <a:gdLst/>
            <a:ahLst/>
            <a:cxnLst/>
            <a:rect l="l" t="t" r="r" b="b"/>
            <a:pathLst>
              <a:path w="315595" h="1545589">
                <a:moveTo>
                  <a:pt x="314999" y="1545296"/>
                </a:moveTo>
                <a:lnTo>
                  <a:pt x="260046" y="1522750"/>
                </a:lnTo>
                <a:lnTo>
                  <a:pt x="213528" y="1460542"/>
                </a:lnTo>
                <a:lnTo>
                  <a:pt x="194544" y="1417109"/>
                </a:lnTo>
                <a:lnTo>
                  <a:pt x="179005" y="1366815"/>
                </a:lnTo>
                <a:lnTo>
                  <a:pt x="167354" y="1310678"/>
                </a:lnTo>
                <a:lnTo>
                  <a:pt x="160037" y="1249716"/>
                </a:lnTo>
                <a:lnTo>
                  <a:pt x="157499" y="1184947"/>
                </a:lnTo>
                <a:lnTo>
                  <a:pt x="157499" y="1132997"/>
                </a:lnTo>
                <a:lnTo>
                  <a:pt x="154962" y="1068222"/>
                </a:lnTo>
                <a:lnTo>
                  <a:pt x="147647" y="1007256"/>
                </a:lnTo>
                <a:lnTo>
                  <a:pt x="135999" y="951118"/>
                </a:lnTo>
                <a:lnTo>
                  <a:pt x="120462" y="900825"/>
                </a:lnTo>
                <a:lnTo>
                  <a:pt x="101481" y="857395"/>
                </a:lnTo>
                <a:lnTo>
                  <a:pt x="79499" y="821844"/>
                </a:lnTo>
                <a:lnTo>
                  <a:pt x="28314" y="778453"/>
                </a:lnTo>
                <a:lnTo>
                  <a:pt x="0" y="772648"/>
                </a:lnTo>
                <a:lnTo>
                  <a:pt x="54962" y="750102"/>
                </a:lnTo>
                <a:lnTo>
                  <a:pt x="101481" y="687893"/>
                </a:lnTo>
                <a:lnTo>
                  <a:pt x="120462" y="644461"/>
                </a:lnTo>
                <a:lnTo>
                  <a:pt x="135999" y="594167"/>
                </a:lnTo>
                <a:lnTo>
                  <a:pt x="147647" y="538030"/>
                </a:lnTo>
                <a:lnTo>
                  <a:pt x="154962" y="477068"/>
                </a:lnTo>
                <a:lnTo>
                  <a:pt x="157499" y="412299"/>
                </a:lnTo>
                <a:lnTo>
                  <a:pt x="157499" y="360349"/>
                </a:lnTo>
                <a:lnTo>
                  <a:pt x="160037" y="295573"/>
                </a:lnTo>
                <a:lnTo>
                  <a:pt x="167354" y="234608"/>
                </a:lnTo>
                <a:lnTo>
                  <a:pt x="179005" y="178470"/>
                </a:lnTo>
                <a:lnTo>
                  <a:pt x="194544" y="128177"/>
                </a:lnTo>
                <a:lnTo>
                  <a:pt x="213528" y="84746"/>
                </a:lnTo>
                <a:lnTo>
                  <a:pt x="235510" y="49196"/>
                </a:lnTo>
                <a:lnTo>
                  <a:pt x="286691" y="5805"/>
                </a:lnTo>
                <a:lnTo>
                  <a:pt x="314999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69341" y="2348195"/>
            <a:ext cx="3354704" cy="822325"/>
          </a:xfrm>
          <a:custGeom>
            <a:avLst/>
            <a:gdLst/>
            <a:ahLst/>
            <a:cxnLst/>
            <a:rect l="l" t="t" r="r" b="b"/>
            <a:pathLst>
              <a:path w="3354704" h="822325">
                <a:moveTo>
                  <a:pt x="3217243" y="822298"/>
                </a:moveTo>
                <a:lnTo>
                  <a:pt x="137049" y="822298"/>
                </a:lnTo>
                <a:lnTo>
                  <a:pt x="93727" y="815312"/>
                </a:lnTo>
                <a:lnTo>
                  <a:pt x="56105" y="795858"/>
                </a:lnTo>
                <a:lnTo>
                  <a:pt x="26439" y="766192"/>
                </a:lnTo>
                <a:lnTo>
                  <a:pt x="6985" y="728570"/>
                </a:lnTo>
                <a:lnTo>
                  <a:pt x="0" y="685248"/>
                </a:lnTo>
                <a:lnTo>
                  <a:pt x="0" y="137052"/>
                </a:lnTo>
                <a:lnTo>
                  <a:pt x="6985" y="93732"/>
                </a:lnTo>
                <a:lnTo>
                  <a:pt x="26439" y="56110"/>
                </a:lnTo>
                <a:lnTo>
                  <a:pt x="56105" y="26442"/>
                </a:lnTo>
                <a:lnTo>
                  <a:pt x="93727" y="6986"/>
                </a:lnTo>
                <a:lnTo>
                  <a:pt x="137049" y="0"/>
                </a:lnTo>
                <a:lnTo>
                  <a:pt x="3217243" y="0"/>
                </a:lnTo>
                <a:lnTo>
                  <a:pt x="3269687" y="10432"/>
                </a:lnTo>
                <a:lnTo>
                  <a:pt x="3314143" y="40142"/>
                </a:lnTo>
                <a:lnTo>
                  <a:pt x="3343855" y="84605"/>
                </a:lnTo>
                <a:lnTo>
                  <a:pt x="3354293" y="137052"/>
                </a:lnTo>
                <a:lnTo>
                  <a:pt x="3354293" y="685248"/>
                </a:lnTo>
                <a:lnTo>
                  <a:pt x="3347307" y="728570"/>
                </a:lnTo>
                <a:lnTo>
                  <a:pt x="3327853" y="766192"/>
                </a:lnTo>
                <a:lnTo>
                  <a:pt x="3298187" y="795858"/>
                </a:lnTo>
                <a:lnTo>
                  <a:pt x="3260565" y="815312"/>
                </a:lnTo>
                <a:lnTo>
                  <a:pt x="3217243" y="822298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9341" y="2348195"/>
            <a:ext cx="3354704" cy="822325"/>
          </a:xfrm>
          <a:custGeom>
            <a:avLst/>
            <a:gdLst/>
            <a:ahLst/>
            <a:cxnLst/>
            <a:rect l="l" t="t" r="r" b="b"/>
            <a:pathLst>
              <a:path w="3354704" h="822325">
                <a:moveTo>
                  <a:pt x="0" y="137052"/>
                </a:moveTo>
                <a:lnTo>
                  <a:pt x="6985" y="93732"/>
                </a:lnTo>
                <a:lnTo>
                  <a:pt x="26439" y="56110"/>
                </a:lnTo>
                <a:lnTo>
                  <a:pt x="56105" y="26442"/>
                </a:lnTo>
                <a:lnTo>
                  <a:pt x="93727" y="6986"/>
                </a:lnTo>
                <a:lnTo>
                  <a:pt x="137049" y="0"/>
                </a:lnTo>
                <a:lnTo>
                  <a:pt x="3217243" y="0"/>
                </a:lnTo>
                <a:lnTo>
                  <a:pt x="3269687" y="10432"/>
                </a:lnTo>
                <a:lnTo>
                  <a:pt x="3314143" y="40142"/>
                </a:lnTo>
                <a:lnTo>
                  <a:pt x="3343855" y="84605"/>
                </a:lnTo>
                <a:lnTo>
                  <a:pt x="3354293" y="137052"/>
                </a:lnTo>
                <a:lnTo>
                  <a:pt x="3354293" y="685248"/>
                </a:lnTo>
                <a:lnTo>
                  <a:pt x="3347307" y="728570"/>
                </a:lnTo>
                <a:lnTo>
                  <a:pt x="3327853" y="766192"/>
                </a:lnTo>
                <a:lnTo>
                  <a:pt x="3298187" y="795858"/>
                </a:lnTo>
                <a:lnTo>
                  <a:pt x="3260565" y="815312"/>
                </a:lnTo>
                <a:lnTo>
                  <a:pt x="3217243" y="822298"/>
                </a:lnTo>
                <a:lnTo>
                  <a:pt x="137049" y="822298"/>
                </a:lnTo>
                <a:lnTo>
                  <a:pt x="93727" y="815312"/>
                </a:lnTo>
                <a:lnTo>
                  <a:pt x="56105" y="795858"/>
                </a:lnTo>
                <a:lnTo>
                  <a:pt x="26439" y="766192"/>
                </a:lnTo>
                <a:lnTo>
                  <a:pt x="6985" y="728570"/>
                </a:lnTo>
                <a:lnTo>
                  <a:pt x="0" y="685248"/>
                </a:lnTo>
                <a:lnTo>
                  <a:pt x="0" y="137052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75666" y="1935147"/>
            <a:ext cx="2941955" cy="124079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2384" algn="ctr">
              <a:lnSpc>
                <a:spcPct val="100000"/>
              </a:lnSpc>
              <a:spcBef>
                <a:spcPts val="545"/>
              </a:spcBef>
            </a:pPr>
            <a:r>
              <a:rPr sz="1800" spc="210" dirty="0">
                <a:solidFill>
                  <a:srgbClr val="595959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 marL="12700" marR="5080" indent="982980">
              <a:lnSpc>
                <a:spcPct val="100699"/>
              </a:lnSpc>
              <a:spcBef>
                <a:spcPts val="434"/>
              </a:spcBef>
            </a:pPr>
            <a:r>
              <a:rPr sz="1800" spc="135" dirty="0">
                <a:solidFill>
                  <a:srgbClr val="BF0000"/>
                </a:solidFill>
                <a:latin typeface="Calibri"/>
                <a:cs typeface="Calibri"/>
              </a:rPr>
              <a:t>Features  </a:t>
            </a:r>
            <a:r>
              <a:rPr sz="1800" spc="90" dirty="0">
                <a:latin typeface="Calibri"/>
                <a:cs typeface="Calibri"/>
              </a:rPr>
              <a:t>(attributes,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measurements,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800" spc="125" dirty="0">
                <a:latin typeface="Calibri"/>
                <a:cs typeface="Calibri"/>
              </a:rPr>
              <a:t>dimensions)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48340" y="3236443"/>
            <a:ext cx="3344545" cy="238125"/>
          </a:xfrm>
          <a:custGeom>
            <a:avLst/>
            <a:gdLst/>
            <a:ahLst/>
            <a:cxnLst/>
            <a:rect l="l" t="t" r="r" b="b"/>
            <a:pathLst>
              <a:path w="3344545" h="238125">
                <a:moveTo>
                  <a:pt x="0" y="237599"/>
                </a:moveTo>
                <a:lnTo>
                  <a:pt x="7520" y="200053"/>
                </a:lnTo>
                <a:lnTo>
                  <a:pt x="28462" y="167442"/>
                </a:lnTo>
                <a:lnTo>
                  <a:pt x="60393" y="141724"/>
                </a:lnTo>
                <a:lnTo>
                  <a:pt x="100882" y="124857"/>
                </a:lnTo>
                <a:lnTo>
                  <a:pt x="147499" y="118799"/>
                </a:lnTo>
                <a:lnTo>
                  <a:pt x="1524546" y="118799"/>
                </a:lnTo>
                <a:lnTo>
                  <a:pt x="1571163" y="112742"/>
                </a:lnTo>
                <a:lnTo>
                  <a:pt x="1611653" y="95875"/>
                </a:lnTo>
                <a:lnTo>
                  <a:pt x="1643584" y="70156"/>
                </a:lnTo>
                <a:lnTo>
                  <a:pt x="1664525" y="37545"/>
                </a:lnTo>
                <a:lnTo>
                  <a:pt x="1672046" y="0"/>
                </a:lnTo>
                <a:lnTo>
                  <a:pt x="1679567" y="37545"/>
                </a:lnTo>
                <a:lnTo>
                  <a:pt x="1700508" y="70156"/>
                </a:lnTo>
                <a:lnTo>
                  <a:pt x="1732440" y="95875"/>
                </a:lnTo>
                <a:lnTo>
                  <a:pt x="1772929" y="112742"/>
                </a:lnTo>
                <a:lnTo>
                  <a:pt x="1819546" y="118799"/>
                </a:lnTo>
                <a:lnTo>
                  <a:pt x="3196593" y="118799"/>
                </a:lnTo>
                <a:lnTo>
                  <a:pt x="3243210" y="124857"/>
                </a:lnTo>
                <a:lnTo>
                  <a:pt x="3283699" y="141724"/>
                </a:lnTo>
                <a:lnTo>
                  <a:pt x="3315630" y="167442"/>
                </a:lnTo>
                <a:lnTo>
                  <a:pt x="3336572" y="200053"/>
                </a:lnTo>
                <a:lnTo>
                  <a:pt x="3344093" y="23759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51484" y="2348195"/>
            <a:ext cx="1614805" cy="822325"/>
          </a:xfrm>
          <a:custGeom>
            <a:avLst/>
            <a:gdLst/>
            <a:ahLst/>
            <a:cxnLst/>
            <a:rect l="l" t="t" r="r" b="b"/>
            <a:pathLst>
              <a:path w="1614804" h="822325">
                <a:moveTo>
                  <a:pt x="1477547" y="822298"/>
                </a:moveTo>
                <a:lnTo>
                  <a:pt x="137049" y="822298"/>
                </a:lnTo>
                <a:lnTo>
                  <a:pt x="93727" y="815312"/>
                </a:lnTo>
                <a:lnTo>
                  <a:pt x="56105" y="795858"/>
                </a:lnTo>
                <a:lnTo>
                  <a:pt x="26439" y="766192"/>
                </a:lnTo>
                <a:lnTo>
                  <a:pt x="6985" y="728570"/>
                </a:lnTo>
                <a:lnTo>
                  <a:pt x="0" y="685248"/>
                </a:lnTo>
                <a:lnTo>
                  <a:pt x="0" y="137052"/>
                </a:lnTo>
                <a:lnTo>
                  <a:pt x="6985" y="93732"/>
                </a:lnTo>
                <a:lnTo>
                  <a:pt x="26439" y="56110"/>
                </a:lnTo>
                <a:lnTo>
                  <a:pt x="56105" y="26442"/>
                </a:lnTo>
                <a:lnTo>
                  <a:pt x="93727" y="6986"/>
                </a:lnTo>
                <a:lnTo>
                  <a:pt x="137049" y="0"/>
                </a:lnTo>
                <a:lnTo>
                  <a:pt x="1477547" y="0"/>
                </a:lnTo>
                <a:lnTo>
                  <a:pt x="1529990" y="10432"/>
                </a:lnTo>
                <a:lnTo>
                  <a:pt x="1574446" y="40142"/>
                </a:lnTo>
                <a:lnTo>
                  <a:pt x="1604159" y="84605"/>
                </a:lnTo>
                <a:lnTo>
                  <a:pt x="1614596" y="137052"/>
                </a:lnTo>
                <a:lnTo>
                  <a:pt x="1614596" y="685248"/>
                </a:lnTo>
                <a:lnTo>
                  <a:pt x="1607610" y="728570"/>
                </a:lnTo>
                <a:lnTo>
                  <a:pt x="1588156" y="766192"/>
                </a:lnTo>
                <a:lnTo>
                  <a:pt x="1558490" y="795858"/>
                </a:lnTo>
                <a:lnTo>
                  <a:pt x="1520868" y="815312"/>
                </a:lnTo>
                <a:lnTo>
                  <a:pt x="1477547" y="822298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51483" y="2348195"/>
            <a:ext cx="1614805" cy="822325"/>
          </a:xfrm>
          <a:custGeom>
            <a:avLst/>
            <a:gdLst/>
            <a:ahLst/>
            <a:cxnLst/>
            <a:rect l="l" t="t" r="r" b="b"/>
            <a:pathLst>
              <a:path w="1614804" h="822325">
                <a:moveTo>
                  <a:pt x="0" y="137052"/>
                </a:moveTo>
                <a:lnTo>
                  <a:pt x="6985" y="93732"/>
                </a:lnTo>
                <a:lnTo>
                  <a:pt x="26439" y="56110"/>
                </a:lnTo>
                <a:lnTo>
                  <a:pt x="56105" y="26442"/>
                </a:lnTo>
                <a:lnTo>
                  <a:pt x="93727" y="6986"/>
                </a:lnTo>
                <a:lnTo>
                  <a:pt x="137049" y="0"/>
                </a:lnTo>
                <a:lnTo>
                  <a:pt x="1477547" y="0"/>
                </a:lnTo>
                <a:lnTo>
                  <a:pt x="1529990" y="10432"/>
                </a:lnTo>
                <a:lnTo>
                  <a:pt x="1574446" y="40142"/>
                </a:lnTo>
                <a:lnTo>
                  <a:pt x="1604159" y="84605"/>
                </a:lnTo>
                <a:lnTo>
                  <a:pt x="1614596" y="137052"/>
                </a:lnTo>
                <a:lnTo>
                  <a:pt x="1614596" y="685248"/>
                </a:lnTo>
                <a:lnTo>
                  <a:pt x="1607610" y="728570"/>
                </a:lnTo>
                <a:lnTo>
                  <a:pt x="1588156" y="766192"/>
                </a:lnTo>
                <a:lnTo>
                  <a:pt x="1558490" y="795858"/>
                </a:lnTo>
                <a:lnTo>
                  <a:pt x="1520868" y="815312"/>
                </a:lnTo>
                <a:lnTo>
                  <a:pt x="1477547" y="822298"/>
                </a:lnTo>
                <a:lnTo>
                  <a:pt x="137049" y="822298"/>
                </a:lnTo>
                <a:lnTo>
                  <a:pt x="93727" y="815312"/>
                </a:lnTo>
                <a:lnTo>
                  <a:pt x="56105" y="795858"/>
                </a:lnTo>
                <a:lnTo>
                  <a:pt x="26439" y="766192"/>
                </a:lnTo>
                <a:lnTo>
                  <a:pt x="6985" y="728570"/>
                </a:lnTo>
                <a:lnTo>
                  <a:pt x="0" y="685248"/>
                </a:lnTo>
                <a:lnTo>
                  <a:pt x="0" y="137052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21660" y="1991993"/>
            <a:ext cx="1274445" cy="1045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155">
              <a:lnSpc>
                <a:spcPct val="100000"/>
              </a:lnSpc>
              <a:spcBef>
                <a:spcPts val="100"/>
              </a:spcBef>
            </a:pPr>
            <a:r>
              <a:rPr sz="1800" spc="210" dirty="0">
                <a:solidFill>
                  <a:srgbClr val="595959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178435" marR="5080" indent="-166370">
              <a:lnSpc>
                <a:spcPct val="100699"/>
              </a:lnSpc>
              <a:spcBef>
                <a:spcPts val="1520"/>
              </a:spcBef>
            </a:pPr>
            <a:r>
              <a:rPr sz="1800" spc="150" dirty="0">
                <a:solidFill>
                  <a:srgbClr val="BF0000"/>
                </a:solidFill>
                <a:latin typeface="Calibri"/>
                <a:cs typeface="Calibri"/>
              </a:rPr>
              <a:t>Class</a:t>
            </a:r>
            <a:r>
              <a:rPr sz="1800" spc="-15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BF0000"/>
                </a:solidFill>
                <a:latin typeface="Calibri"/>
                <a:cs typeface="Calibri"/>
              </a:rPr>
              <a:t>labels  </a:t>
            </a:r>
            <a:r>
              <a:rPr sz="1800" spc="100" dirty="0">
                <a:latin typeface="Calibri"/>
                <a:cs typeface="Calibri"/>
              </a:rPr>
              <a:t>(targets)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80083" y="3204068"/>
            <a:ext cx="984250" cy="238125"/>
          </a:xfrm>
          <a:custGeom>
            <a:avLst/>
            <a:gdLst/>
            <a:ahLst/>
            <a:cxnLst/>
            <a:rect l="l" t="t" r="r" b="b"/>
            <a:pathLst>
              <a:path w="984250" h="238125">
                <a:moveTo>
                  <a:pt x="0" y="237599"/>
                </a:moveTo>
                <a:lnTo>
                  <a:pt x="7520" y="200053"/>
                </a:lnTo>
                <a:lnTo>
                  <a:pt x="28462" y="167442"/>
                </a:lnTo>
                <a:lnTo>
                  <a:pt x="60393" y="141724"/>
                </a:lnTo>
                <a:lnTo>
                  <a:pt x="100882" y="124857"/>
                </a:lnTo>
                <a:lnTo>
                  <a:pt x="147499" y="118799"/>
                </a:lnTo>
                <a:lnTo>
                  <a:pt x="344349" y="118799"/>
                </a:lnTo>
                <a:lnTo>
                  <a:pt x="390966" y="112742"/>
                </a:lnTo>
                <a:lnTo>
                  <a:pt x="431455" y="95875"/>
                </a:lnTo>
                <a:lnTo>
                  <a:pt x="463386" y="70156"/>
                </a:lnTo>
                <a:lnTo>
                  <a:pt x="484328" y="37545"/>
                </a:lnTo>
                <a:lnTo>
                  <a:pt x="491849" y="0"/>
                </a:lnTo>
                <a:lnTo>
                  <a:pt x="499369" y="37545"/>
                </a:lnTo>
                <a:lnTo>
                  <a:pt x="520311" y="70156"/>
                </a:lnTo>
                <a:lnTo>
                  <a:pt x="552242" y="95875"/>
                </a:lnTo>
                <a:lnTo>
                  <a:pt x="592732" y="112742"/>
                </a:lnTo>
                <a:lnTo>
                  <a:pt x="639348" y="118799"/>
                </a:lnTo>
                <a:lnTo>
                  <a:pt x="836198" y="118799"/>
                </a:lnTo>
                <a:lnTo>
                  <a:pt x="882815" y="124857"/>
                </a:lnTo>
                <a:lnTo>
                  <a:pt x="923304" y="141724"/>
                </a:lnTo>
                <a:lnTo>
                  <a:pt x="955235" y="167442"/>
                </a:lnTo>
                <a:lnTo>
                  <a:pt x="976177" y="200053"/>
                </a:lnTo>
                <a:lnTo>
                  <a:pt x="983698" y="23759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19320" y="2866844"/>
            <a:ext cx="1614805" cy="608965"/>
          </a:xfrm>
          <a:custGeom>
            <a:avLst/>
            <a:gdLst/>
            <a:ahLst/>
            <a:cxnLst/>
            <a:rect l="l" t="t" r="r" b="b"/>
            <a:pathLst>
              <a:path w="1614804" h="608964">
                <a:moveTo>
                  <a:pt x="1513196" y="608398"/>
                </a:moveTo>
                <a:lnTo>
                  <a:pt x="101402" y="608398"/>
                </a:lnTo>
                <a:lnTo>
                  <a:pt x="61932" y="600430"/>
                </a:lnTo>
                <a:lnTo>
                  <a:pt x="29700" y="578698"/>
                </a:lnTo>
                <a:lnTo>
                  <a:pt x="7968" y="546467"/>
                </a:lnTo>
                <a:lnTo>
                  <a:pt x="0" y="506998"/>
                </a:lnTo>
                <a:lnTo>
                  <a:pt x="0" y="101399"/>
                </a:lnTo>
                <a:lnTo>
                  <a:pt x="7968" y="61931"/>
                </a:lnTo>
                <a:lnTo>
                  <a:pt x="29700" y="29699"/>
                </a:lnTo>
                <a:lnTo>
                  <a:pt x="61932" y="7968"/>
                </a:lnTo>
                <a:lnTo>
                  <a:pt x="101402" y="0"/>
                </a:lnTo>
                <a:lnTo>
                  <a:pt x="1513196" y="0"/>
                </a:lnTo>
                <a:lnTo>
                  <a:pt x="1552000" y="7715"/>
                </a:lnTo>
                <a:lnTo>
                  <a:pt x="1584896" y="29699"/>
                </a:lnTo>
                <a:lnTo>
                  <a:pt x="1606881" y="62596"/>
                </a:lnTo>
                <a:lnTo>
                  <a:pt x="1614596" y="101399"/>
                </a:lnTo>
                <a:lnTo>
                  <a:pt x="1614596" y="506998"/>
                </a:lnTo>
                <a:lnTo>
                  <a:pt x="1606628" y="546467"/>
                </a:lnTo>
                <a:lnTo>
                  <a:pt x="1584896" y="578698"/>
                </a:lnTo>
                <a:lnTo>
                  <a:pt x="1552665" y="600430"/>
                </a:lnTo>
                <a:lnTo>
                  <a:pt x="1513196" y="608398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19320" y="2866844"/>
            <a:ext cx="1614805" cy="608965"/>
          </a:xfrm>
          <a:custGeom>
            <a:avLst/>
            <a:gdLst/>
            <a:ahLst/>
            <a:cxnLst/>
            <a:rect l="l" t="t" r="r" b="b"/>
            <a:pathLst>
              <a:path w="1614804" h="608964">
                <a:moveTo>
                  <a:pt x="0" y="101399"/>
                </a:moveTo>
                <a:lnTo>
                  <a:pt x="7968" y="61931"/>
                </a:lnTo>
                <a:lnTo>
                  <a:pt x="29700" y="29699"/>
                </a:lnTo>
                <a:lnTo>
                  <a:pt x="61932" y="7968"/>
                </a:lnTo>
                <a:lnTo>
                  <a:pt x="101402" y="0"/>
                </a:lnTo>
                <a:lnTo>
                  <a:pt x="1513196" y="0"/>
                </a:lnTo>
                <a:lnTo>
                  <a:pt x="1551999" y="7715"/>
                </a:lnTo>
                <a:lnTo>
                  <a:pt x="1584896" y="29699"/>
                </a:lnTo>
                <a:lnTo>
                  <a:pt x="1606881" y="62596"/>
                </a:lnTo>
                <a:lnTo>
                  <a:pt x="1614596" y="101399"/>
                </a:lnTo>
                <a:lnTo>
                  <a:pt x="1614596" y="506998"/>
                </a:lnTo>
                <a:lnTo>
                  <a:pt x="1606628" y="546467"/>
                </a:lnTo>
                <a:lnTo>
                  <a:pt x="1584896" y="578698"/>
                </a:lnTo>
                <a:lnTo>
                  <a:pt x="1552665" y="600430"/>
                </a:lnTo>
                <a:lnTo>
                  <a:pt x="1513196" y="608398"/>
                </a:lnTo>
                <a:lnTo>
                  <a:pt x="101402" y="608398"/>
                </a:lnTo>
                <a:lnTo>
                  <a:pt x="61932" y="600430"/>
                </a:lnTo>
                <a:lnTo>
                  <a:pt x="29700" y="578698"/>
                </a:lnTo>
                <a:lnTo>
                  <a:pt x="7968" y="546467"/>
                </a:lnTo>
                <a:lnTo>
                  <a:pt x="0" y="506998"/>
                </a:lnTo>
                <a:lnTo>
                  <a:pt x="0" y="10139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425609" y="2872977"/>
            <a:ext cx="140208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9400" marR="5080" indent="-267335">
              <a:lnSpc>
                <a:spcPct val="100699"/>
              </a:lnSpc>
              <a:spcBef>
                <a:spcPts val="85"/>
              </a:spcBef>
            </a:pPr>
            <a:r>
              <a:rPr sz="1800" spc="140" dirty="0">
                <a:solidFill>
                  <a:srgbClr val="BF0000"/>
                </a:solidFill>
                <a:latin typeface="Calibri"/>
                <a:cs typeface="Calibri"/>
              </a:rPr>
              <a:t>Example:</a:t>
            </a:r>
            <a:r>
              <a:rPr sz="1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BF0000"/>
                </a:solidFill>
                <a:latin typeface="Calibri"/>
                <a:cs typeface="Calibri"/>
              </a:rPr>
              <a:t>Iris  </a:t>
            </a:r>
            <a:r>
              <a:rPr sz="1800" spc="135" dirty="0">
                <a:solidFill>
                  <a:srgbClr val="BF0000"/>
                </a:solidFill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37130" y="4136141"/>
            <a:ext cx="1469196" cy="11018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837130" y="5301244"/>
            <a:ext cx="1469196" cy="1197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37130" y="2112473"/>
            <a:ext cx="1469196" cy="1960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1529" y="975166"/>
            <a:ext cx="5389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Common</a:t>
            </a:r>
            <a:r>
              <a:rPr spc="125" dirty="0"/>
              <a:t> </a:t>
            </a:r>
            <a:r>
              <a:rPr spc="235" dirty="0"/>
              <a:t>Notations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514571" y="2395445"/>
            <a:ext cx="1614805" cy="608965"/>
          </a:xfrm>
          <a:custGeom>
            <a:avLst/>
            <a:gdLst/>
            <a:ahLst/>
            <a:cxnLst/>
            <a:rect l="l" t="t" r="r" b="b"/>
            <a:pathLst>
              <a:path w="1614805" h="608964">
                <a:moveTo>
                  <a:pt x="1513196" y="608398"/>
                </a:moveTo>
                <a:lnTo>
                  <a:pt x="101402" y="608398"/>
                </a:lnTo>
                <a:lnTo>
                  <a:pt x="61932" y="600430"/>
                </a:lnTo>
                <a:lnTo>
                  <a:pt x="29700" y="578698"/>
                </a:lnTo>
                <a:lnTo>
                  <a:pt x="7968" y="546467"/>
                </a:lnTo>
                <a:lnTo>
                  <a:pt x="0" y="506998"/>
                </a:lnTo>
                <a:lnTo>
                  <a:pt x="0" y="101402"/>
                </a:lnTo>
                <a:lnTo>
                  <a:pt x="7968" y="61932"/>
                </a:lnTo>
                <a:lnTo>
                  <a:pt x="29700" y="29699"/>
                </a:lnTo>
                <a:lnTo>
                  <a:pt x="61932" y="7968"/>
                </a:lnTo>
                <a:lnTo>
                  <a:pt x="101402" y="0"/>
                </a:lnTo>
                <a:lnTo>
                  <a:pt x="1513196" y="0"/>
                </a:lnTo>
                <a:lnTo>
                  <a:pt x="1552000" y="7718"/>
                </a:lnTo>
                <a:lnTo>
                  <a:pt x="1584897" y="29700"/>
                </a:lnTo>
                <a:lnTo>
                  <a:pt x="1606881" y="62597"/>
                </a:lnTo>
                <a:lnTo>
                  <a:pt x="1614596" y="101402"/>
                </a:lnTo>
                <a:lnTo>
                  <a:pt x="1614596" y="506998"/>
                </a:lnTo>
                <a:lnTo>
                  <a:pt x="1606628" y="546467"/>
                </a:lnTo>
                <a:lnTo>
                  <a:pt x="1584896" y="578698"/>
                </a:lnTo>
                <a:lnTo>
                  <a:pt x="1552665" y="600430"/>
                </a:lnTo>
                <a:lnTo>
                  <a:pt x="1513196" y="608398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14571" y="2395445"/>
            <a:ext cx="1614805" cy="608965"/>
          </a:xfrm>
          <a:custGeom>
            <a:avLst/>
            <a:gdLst/>
            <a:ahLst/>
            <a:cxnLst/>
            <a:rect l="l" t="t" r="r" b="b"/>
            <a:pathLst>
              <a:path w="1614805" h="608964">
                <a:moveTo>
                  <a:pt x="0" y="101402"/>
                </a:moveTo>
                <a:lnTo>
                  <a:pt x="7968" y="61932"/>
                </a:lnTo>
                <a:lnTo>
                  <a:pt x="29700" y="29700"/>
                </a:lnTo>
                <a:lnTo>
                  <a:pt x="61932" y="7968"/>
                </a:lnTo>
                <a:lnTo>
                  <a:pt x="101402" y="0"/>
                </a:lnTo>
                <a:lnTo>
                  <a:pt x="1513196" y="0"/>
                </a:lnTo>
                <a:lnTo>
                  <a:pt x="1551999" y="7718"/>
                </a:lnTo>
                <a:lnTo>
                  <a:pt x="1584896" y="29699"/>
                </a:lnTo>
                <a:lnTo>
                  <a:pt x="1606881" y="62597"/>
                </a:lnTo>
                <a:lnTo>
                  <a:pt x="1614596" y="101402"/>
                </a:lnTo>
                <a:lnTo>
                  <a:pt x="1614596" y="506998"/>
                </a:lnTo>
                <a:lnTo>
                  <a:pt x="1606628" y="546467"/>
                </a:lnTo>
                <a:lnTo>
                  <a:pt x="1584896" y="578698"/>
                </a:lnTo>
                <a:lnTo>
                  <a:pt x="1552665" y="600430"/>
                </a:lnTo>
                <a:lnTo>
                  <a:pt x="1513196" y="608398"/>
                </a:lnTo>
                <a:lnTo>
                  <a:pt x="101402" y="608398"/>
                </a:lnTo>
                <a:lnTo>
                  <a:pt x="61932" y="600430"/>
                </a:lnTo>
                <a:lnTo>
                  <a:pt x="29700" y="578698"/>
                </a:lnTo>
                <a:lnTo>
                  <a:pt x="7968" y="546467"/>
                </a:lnTo>
                <a:lnTo>
                  <a:pt x="0" y="506998"/>
                </a:lnTo>
                <a:lnTo>
                  <a:pt x="0" y="101402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0863" y="2401576"/>
            <a:ext cx="140208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9400" marR="5080" indent="-267335">
              <a:lnSpc>
                <a:spcPct val="100699"/>
              </a:lnSpc>
              <a:spcBef>
                <a:spcPts val="85"/>
              </a:spcBef>
            </a:pPr>
            <a:r>
              <a:rPr sz="1800" spc="140" dirty="0">
                <a:solidFill>
                  <a:srgbClr val="BF0000"/>
                </a:solidFill>
                <a:latin typeface="Calibri"/>
                <a:cs typeface="Calibri"/>
              </a:rPr>
              <a:t>Example:</a:t>
            </a:r>
            <a:r>
              <a:rPr sz="1800" spc="-2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BF0000"/>
                </a:solidFill>
                <a:latin typeface="Calibri"/>
                <a:cs typeface="Calibri"/>
              </a:rPr>
              <a:t>Iris  </a:t>
            </a:r>
            <a:r>
              <a:rPr sz="1800" spc="135" dirty="0">
                <a:solidFill>
                  <a:srgbClr val="BF0000"/>
                </a:solidFill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4118" y="1909091"/>
            <a:ext cx="6514465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00" dirty="0">
                <a:latin typeface="Calibri"/>
                <a:cs typeface="Calibri"/>
              </a:rPr>
              <a:t>Standard </a:t>
            </a:r>
            <a:r>
              <a:rPr sz="2400" spc="155" dirty="0">
                <a:latin typeface="Calibri"/>
                <a:cs typeface="Calibri"/>
              </a:rPr>
              <a:t>matrix </a:t>
            </a:r>
            <a:r>
              <a:rPr sz="2400" spc="130" dirty="0">
                <a:latin typeface="Calibri"/>
                <a:cs typeface="Calibri"/>
              </a:rPr>
              <a:t>/ </a:t>
            </a:r>
            <a:r>
              <a:rPr sz="2400" spc="160" dirty="0">
                <a:latin typeface="Calibri"/>
                <a:cs typeface="Calibri"/>
              </a:rPr>
              <a:t>vector </a:t>
            </a:r>
            <a:r>
              <a:rPr sz="2400" spc="150" dirty="0">
                <a:latin typeface="Calibri"/>
                <a:cs typeface="Calibri"/>
              </a:rPr>
              <a:t>notation for</a:t>
            </a:r>
            <a:r>
              <a:rPr sz="2400" spc="-33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424815" indent="-412115">
              <a:lnSpc>
                <a:spcPts val="2865"/>
              </a:lnSpc>
              <a:spcBef>
                <a:spcPts val="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00" dirty="0">
                <a:latin typeface="Calibri"/>
                <a:cs typeface="Calibri"/>
              </a:rPr>
              <a:t>Data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with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85" dirty="0">
                <a:latin typeface="Calibri"/>
                <a:cs typeface="Calibri"/>
              </a:rPr>
              <a:t>150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samples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and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85" dirty="0">
                <a:latin typeface="Calibri"/>
                <a:cs typeface="Calibri"/>
              </a:rPr>
              <a:t>4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features:</a:t>
            </a:r>
            <a:endParaRPr sz="2400">
              <a:latin typeface="Calibri"/>
              <a:cs typeface="Calibri"/>
            </a:endParaRPr>
          </a:p>
          <a:p>
            <a:pPr marL="882015" lvl="1" indent="-412115">
              <a:lnSpc>
                <a:spcPts val="2850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400" dirty="0">
                <a:latin typeface="Calibri"/>
                <a:cs typeface="Calibri"/>
              </a:rPr>
              <a:t>A</a:t>
            </a:r>
            <a:r>
              <a:rPr sz="2400" spc="-335" dirty="0">
                <a:latin typeface="Calibri"/>
                <a:cs typeface="Calibri"/>
              </a:rPr>
              <a:t> </a:t>
            </a:r>
            <a:r>
              <a:rPr sz="2400" spc="285" dirty="0">
                <a:latin typeface="Calibri"/>
                <a:cs typeface="Calibri"/>
              </a:rPr>
              <a:t>150 </a:t>
            </a:r>
            <a:r>
              <a:rPr sz="2400" spc="-484" dirty="0">
                <a:latin typeface="Cambria"/>
                <a:cs typeface="Cambria"/>
              </a:rPr>
              <a:t>⨉ </a:t>
            </a:r>
            <a:r>
              <a:rPr sz="2400" spc="285" dirty="0">
                <a:latin typeface="Calibri"/>
                <a:cs typeface="Calibri"/>
              </a:rPr>
              <a:t>4 </a:t>
            </a:r>
            <a:r>
              <a:rPr sz="2400" spc="130" dirty="0">
                <a:latin typeface="Calibri"/>
                <a:cs typeface="Calibri"/>
              </a:rPr>
              <a:t>matrix:</a:t>
            </a:r>
            <a:endParaRPr sz="2400">
              <a:latin typeface="Calibri"/>
              <a:cs typeface="Calibri"/>
            </a:endParaRPr>
          </a:p>
          <a:p>
            <a:pPr marL="882015" lvl="1" indent="-412115">
              <a:lnSpc>
                <a:spcPts val="2865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200" dirty="0">
                <a:latin typeface="Calibri"/>
                <a:cs typeface="Calibri"/>
              </a:rPr>
              <a:t>Denoted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94118" y="5233306"/>
            <a:ext cx="660908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n-US" sz="2400" spc="200">
                <a:cs typeface="Calibri"/>
              </a:rPr>
              <a:t>Subscript</a:t>
            </a:r>
            <a:r>
              <a:rPr sz="2400" spc="18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(i) </a:t>
            </a:r>
            <a:r>
              <a:rPr sz="2400" spc="130" dirty="0">
                <a:latin typeface="Calibri"/>
                <a:cs typeface="Calibri"/>
              </a:rPr>
              <a:t>refer </a:t>
            </a:r>
            <a:r>
              <a:rPr sz="2400" spc="150" dirty="0">
                <a:latin typeface="Calibri"/>
                <a:cs typeface="Calibri"/>
              </a:rPr>
              <a:t>to i-th training</a:t>
            </a:r>
            <a:r>
              <a:rPr sz="2400" spc="-17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sample</a:t>
            </a:r>
            <a:endParaRPr sz="2400" dirty="0">
              <a:latin typeface="Calibri"/>
              <a:cs typeface="Calibri"/>
            </a:endParaRPr>
          </a:p>
          <a:p>
            <a:pPr marL="424815" indent="-41211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00" dirty="0">
                <a:latin typeface="Calibri"/>
                <a:cs typeface="Calibri"/>
              </a:rPr>
              <a:t>Subscript </a:t>
            </a:r>
            <a:r>
              <a:rPr sz="2400" spc="25" dirty="0">
                <a:latin typeface="Calibri"/>
                <a:cs typeface="Calibri"/>
              </a:rPr>
              <a:t>(j) </a:t>
            </a:r>
            <a:r>
              <a:rPr sz="2400" spc="130" dirty="0">
                <a:latin typeface="Calibri"/>
                <a:cs typeface="Calibri"/>
              </a:rPr>
              <a:t>refer </a:t>
            </a:r>
            <a:r>
              <a:rPr sz="2400" spc="150" dirty="0">
                <a:latin typeface="Calibri"/>
                <a:cs typeface="Calibri"/>
              </a:rPr>
              <a:t>to </a:t>
            </a:r>
            <a:r>
              <a:rPr sz="2400" spc="140" dirty="0">
                <a:latin typeface="Calibri"/>
                <a:cs typeface="Calibri"/>
              </a:rPr>
              <a:t>j-th </a:t>
            </a:r>
            <a:r>
              <a:rPr sz="2400" spc="150" dirty="0">
                <a:latin typeface="Calibri"/>
                <a:cs typeface="Calibri"/>
              </a:rPr>
              <a:t>feature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dimension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7685" y="2670469"/>
            <a:ext cx="1123947" cy="333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78389" y="3466417"/>
            <a:ext cx="2971793" cy="17249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5878" y="975166"/>
            <a:ext cx="7301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Machine </a:t>
            </a:r>
            <a:r>
              <a:rPr spc="250" dirty="0"/>
              <a:t>Learning</a:t>
            </a:r>
            <a:r>
              <a:rPr spc="5" dirty="0"/>
              <a:t> </a:t>
            </a:r>
            <a:r>
              <a:rPr spc="400" dirty="0"/>
              <a:t>System</a:t>
            </a:r>
          </a:p>
        </p:txBody>
      </p:sp>
      <p:sp>
        <p:nvSpPr>
          <p:cNvPr id="3" name="object 3"/>
          <p:cNvSpPr/>
          <p:nvPr/>
        </p:nvSpPr>
        <p:spPr>
          <a:xfrm>
            <a:off x="1904996" y="3433518"/>
            <a:ext cx="2206625" cy="1172210"/>
          </a:xfrm>
          <a:custGeom>
            <a:avLst/>
            <a:gdLst/>
            <a:ahLst/>
            <a:cxnLst/>
            <a:rect l="l" t="t" r="r" b="b"/>
            <a:pathLst>
              <a:path w="2206625" h="1172210">
                <a:moveTo>
                  <a:pt x="2011146" y="1172097"/>
                </a:moveTo>
                <a:lnTo>
                  <a:pt x="195354" y="1172097"/>
                </a:lnTo>
                <a:lnTo>
                  <a:pt x="150561" y="1166937"/>
                </a:lnTo>
                <a:lnTo>
                  <a:pt x="109442" y="1152239"/>
                </a:lnTo>
                <a:lnTo>
                  <a:pt x="73169" y="1129177"/>
                </a:lnTo>
                <a:lnTo>
                  <a:pt x="42916" y="1098923"/>
                </a:lnTo>
                <a:lnTo>
                  <a:pt x="19855" y="1062651"/>
                </a:lnTo>
                <a:lnTo>
                  <a:pt x="5159" y="1021535"/>
                </a:lnTo>
                <a:lnTo>
                  <a:pt x="0" y="976748"/>
                </a:lnTo>
                <a:lnTo>
                  <a:pt x="0" y="195349"/>
                </a:lnTo>
                <a:lnTo>
                  <a:pt x="5159" y="150562"/>
                </a:lnTo>
                <a:lnTo>
                  <a:pt x="19855" y="109445"/>
                </a:lnTo>
                <a:lnTo>
                  <a:pt x="42916" y="73174"/>
                </a:lnTo>
                <a:lnTo>
                  <a:pt x="73169" y="42920"/>
                </a:lnTo>
                <a:lnTo>
                  <a:pt x="109442" y="19857"/>
                </a:lnTo>
                <a:lnTo>
                  <a:pt x="150561" y="5160"/>
                </a:lnTo>
                <a:lnTo>
                  <a:pt x="195354" y="0"/>
                </a:lnTo>
                <a:lnTo>
                  <a:pt x="2011146" y="0"/>
                </a:lnTo>
                <a:lnTo>
                  <a:pt x="2049430" y="3787"/>
                </a:lnTo>
                <a:lnTo>
                  <a:pt x="2085898" y="14868"/>
                </a:lnTo>
                <a:lnTo>
                  <a:pt x="2119521" y="32821"/>
                </a:lnTo>
                <a:lnTo>
                  <a:pt x="2149270" y="57224"/>
                </a:lnTo>
                <a:lnTo>
                  <a:pt x="2173673" y="86973"/>
                </a:lnTo>
                <a:lnTo>
                  <a:pt x="2191626" y="120596"/>
                </a:lnTo>
                <a:lnTo>
                  <a:pt x="2202708" y="157064"/>
                </a:lnTo>
                <a:lnTo>
                  <a:pt x="2206495" y="195349"/>
                </a:lnTo>
                <a:lnTo>
                  <a:pt x="2206495" y="976748"/>
                </a:lnTo>
                <a:lnTo>
                  <a:pt x="2201335" y="1021535"/>
                </a:lnTo>
                <a:lnTo>
                  <a:pt x="2186637" y="1062651"/>
                </a:lnTo>
                <a:lnTo>
                  <a:pt x="2163575" y="1098923"/>
                </a:lnTo>
                <a:lnTo>
                  <a:pt x="2133321" y="1129177"/>
                </a:lnTo>
                <a:lnTo>
                  <a:pt x="2097049" y="1152239"/>
                </a:lnTo>
                <a:lnTo>
                  <a:pt x="2055933" y="1166937"/>
                </a:lnTo>
                <a:lnTo>
                  <a:pt x="2011146" y="1172097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4996" y="3433517"/>
            <a:ext cx="2206625" cy="1172210"/>
          </a:xfrm>
          <a:custGeom>
            <a:avLst/>
            <a:gdLst/>
            <a:ahLst/>
            <a:cxnLst/>
            <a:rect l="l" t="t" r="r" b="b"/>
            <a:pathLst>
              <a:path w="2206625" h="1172210">
                <a:moveTo>
                  <a:pt x="0" y="195349"/>
                </a:moveTo>
                <a:lnTo>
                  <a:pt x="5159" y="150562"/>
                </a:lnTo>
                <a:lnTo>
                  <a:pt x="19855" y="109445"/>
                </a:lnTo>
                <a:lnTo>
                  <a:pt x="42916" y="73174"/>
                </a:lnTo>
                <a:lnTo>
                  <a:pt x="73169" y="42920"/>
                </a:lnTo>
                <a:lnTo>
                  <a:pt x="109442" y="19857"/>
                </a:lnTo>
                <a:lnTo>
                  <a:pt x="150561" y="5160"/>
                </a:lnTo>
                <a:lnTo>
                  <a:pt x="195354" y="0"/>
                </a:lnTo>
                <a:lnTo>
                  <a:pt x="2011145" y="0"/>
                </a:lnTo>
                <a:lnTo>
                  <a:pt x="2049430" y="3787"/>
                </a:lnTo>
                <a:lnTo>
                  <a:pt x="2085898" y="14868"/>
                </a:lnTo>
                <a:lnTo>
                  <a:pt x="2119521" y="32821"/>
                </a:lnTo>
                <a:lnTo>
                  <a:pt x="2149270" y="57224"/>
                </a:lnTo>
                <a:lnTo>
                  <a:pt x="2173673" y="86973"/>
                </a:lnTo>
                <a:lnTo>
                  <a:pt x="2191626" y="120596"/>
                </a:lnTo>
                <a:lnTo>
                  <a:pt x="2202708" y="157064"/>
                </a:lnTo>
                <a:lnTo>
                  <a:pt x="2206495" y="195349"/>
                </a:lnTo>
                <a:lnTo>
                  <a:pt x="2206495" y="976748"/>
                </a:lnTo>
                <a:lnTo>
                  <a:pt x="2201335" y="1021535"/>
                </a:lnTo>
                <a:lnTo>
                  <a:pt x="2186637" y="1062651"/>
                </a:lnTo>
                <a:lnTo>
                  <a:pt x="2163575" y="1098923"/>
                </a:lnTo>
                <a:lnTo>
                  <a:pt x="2133321" y="1129177"/>
                </a:lnTo>
                <a:lnTo>
                  <a:pt x="2097049" y="1152239"/>
                </a:lnTo>
                <a:lnTo>
                  <a:pt x="2055933" y="1166937"/>
                </a:lnTo>
                <a:lnTo>
                  <a:pt x="2011145" y="1172097"/>
                </a:lnTo>
                <a:lnTo>
                  <a:pt x="195354" y="1172097"/>
                </a:lnTo>
                <a:lnTo>
                  <a:pt x="150561" y="1166937"/>
                </a:lnTo>
                <a:lnTo>
                  <a:pt x="109442" y="1152239"/>
                </a:lnTo>
                <a:lnTo>
                  <a:pt x="73169" y="1129177"/>
                </a:lnTo>
                <a:lnTo>
                  <a:pt x="42916" y="1098923"/>
                </a:lnTo>
                <a:lnTo>
                  <a:pt x="19855" y="1062651"/>
                </a:lnTo>
                <a:lnTo>
                  <a:pt x="5159" y="1021535"/>
                </a:lnTo>
                <a:lnTo>
                  <a:pt x="0" y="976748"/>
                </a:lnTo>
                <a:lnTo>
                  <a:pt x="0" y="1953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96590" y="3583385"/>
            <a:ext cx="16236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635" algn="ctr">
              <a:lnSpc>
                <a:spcPct val="100699"/>
              </a:lnSpc>
              <a:spcBef>
                <a:spcPts val="85"/>
              </a:spcBef>
            </a:pPr>
            <a:r>
              <a:rPr sz="1800" spc="140" dirty="0">
                <a:solidFill>
                  <a:srgbClr val="BF0000"/>
                </a:solidFill>
                <a:latin typeface="Calibri"/>
                <a:cs typeface="Calibri"/>
              </a:rPr>
              <a:t>Example:  </a:t>
            </a:r>
            <a:r>
              <a:rPr sz="1800" spc="125" dirty="0">
                <a:latin typeface="Calibri"/>
                <a:cs typeface="Calibri"/>
              </a:rPr>
              <a:t>Predictive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30" dirty="0">
                <a:latin typeface="Calibri"/>
                <a:cs typeface="Calibri"/>
              </a:rPr>
              <a:t>task 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(classification)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56141" y="2201042"/>
            <a:ext cx="5504080" cy="3696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8897" y="975166"/>
            <a:ext cx="40551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Preprocessing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1223" y="1885847"/>
            <a:ext cx="10853420" cy="3858895"/>
          </a:xfrm>
          <a:prstGeom prst="rect">
            <a:avLst/>
          </a:prstGeom>
        </p:spPr>
        <p:txBody>
          <a:bodyPr vert="horz" wrap="square" lIns="0" tIns="264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3200" spc="250" dirty="0">
                <a:latin typeface="Calibri"/>
                <a:cs typeface="Calibri"/>
              </a:rPr>
              <a:t>Getting data </a:t>
            </a:r>
            <a:r>
              <a:rPr sz="3200" spc="175" dirty="0">
                <a:latin typeface="Calibri"/>
                <a:cs typeface="Calibri"/>
              </a:rPr>
              <a:t>into</a:t>
            </a:r>
            <a:r>
              <a:rPr sz="3200" spc="-190" dirty="0">
                <a:latin typeface="Calibri"/>
                <a:cs typeface="Calibri"/>
              </a:rPr>
              <a:t> </a:t>
            </a:r>
            <a:r>
              <a:rPr sz="3200" spc="265" dirty="0">
                <a:latin typeface="Calibri"/>
                <a:cs typeface="Calibri"/>
              </a:rPr>
              <a:t>shape</a:t>
            </a:r>
            <a:endParaRPr sz="3200">
              <a:latin typeface="Calibri"/>
              <a:cs typeface="Calibri"/>
            </a:endParaRPr>
          </a:p>
          <a:p>
            <a:pPr marL="5247005" marR="935990" indent="-412750">
              <a:lnSpc>
                <a:spcPct val="100000"/>
              </a:lnSpc>
              <a:spcBef>
                <a:spcPts val="1490"/>
              </a:spcBef>
              <a:buFont typeface="Arial"/>
              <a:buChar char="●"/>
              <a:tabLst>
                <a:tab pos="5247005" algn="l"/>
                <a:tab pos="5247640" algn="l"/>
              </a:tabLst>
            </a:pPr>
            <a:r>
              <a:rPr sz="2400" spc="254" dirty="0">
                <a:latin typeface="Calibri"/>
                <a:cs typeface="Calibri"/>
              </a:rPr>
              <a:t>Raw</a:t>
            </a:r>
            <a:r>
              <a:rPr sz="2400" spc="-30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data </a:t>
            </a:r>
            <a:r>
              <a:rPr sz="2400" spc="125" dirty="0">
                <a:latin typeface="Calibri"/>
                <a:cs typeface="Calibri"/>
              </a:rPr>
              <a:t>is </a:t>
            </a:r>
            <a:r>
              <a:rPr sz="2400" spc="160" dirty="0">
                <a:latin typeface="Calibri"/>
                <a:cs typeface="Calibri"/>
              </a:rPr>
              <a:t>not </a:t>
            </a:r>
            <a:r>
              <a:rPr sz="2400" spc="105" dirty="0">
                <a:latin typeface="Calibri"/>
                <a:cs typeface="Calibri"/>
              </a:rPr>
              <a:t>well </a:t>
            </a:r>
            <a:r>
              <a:rPr sz="2400" spc="160" dirty="0">
                <a:latin typeface="Calibri"/>
                <a:cs typeface="Calibri"/>
              </a:rPr>
              <a:t>formed, not  </a:t>
            </a:r>
            <a:r>
              <a:rPr sz="2400" spc="150" dirty="0">
                <a:latin typeface="Calibri"/>
                <a:cs typeface="Calibri"/>
              </a:rPr>
              <a:t>suitable for </a:t>
            </a:r>
            <a:r>
              <a:rPr sz="2400" spc="185" dirty="0">
                <a:latin typeface="Calibri"/>
                <a:cs typeface="Calibri"/>
              </a:rPr>
              <a:t>machine </a:t>
            </a:r>
            <a:r>
              <a:rPr sz="2400" spc="150" dirty="0">
                <a:latin typeface="Calibri"/>
                <a:cs typeface="Calibri"/>
              </a:rPr>
              <a:t>to</a:t>
            </a:r>
            <a:r>
              <a:rPr sz="2400" spc="-17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learn</a:t>
            </a:r>
            <a:endParaRPr sz="2400">
              <a:latin typeface="Calibri"/>
              <a:cs typeface="Calibri"/>
            </a:endParaRPr>
          </a:p>
          <a:p>
            <a:pPr marL="5247005" indent="-412750">
              <a:lnSpc>
                <a:spcPts val="2840"/>
              </a:lnSpc>
              <a:buFont typeface="Arial"/>
              <a:buChar char="●"/>
              <a:tabLst>
                <a:tab pos="5247005" algn="l"/>
                <a:tab pos="5247640" algn="l"/>
              </a:tabLst>
            </a:pPr>
            <a:r>
              <a:rPr sz="2400" spc="200" dirty="0">
                <a:latin typeface="Calibri"/>
                <a:cs typeface="Calibri"/>
              </a:rPr>
              <a:t>Data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cleaning:</a:t>
            </a:r>
            <a:endParaRPr sz="2400">
              <a:latin typeface="Calibri"/>
              <a:cs typeface="Calibri"/>
            </a:endParaRPr>
          </a:p>
          <a:p>
            <a:pPr marL="5704205" lvl="1" indent="-412750">
              <a:lnSpc>
                <a:spcPts val="2850"/>
              </a:lnSpc>
              <a:buFont typeface="Arial"/>
              <a:buChar char="○"/>
              <a:tabLst>
                <a:tab pos="5704205" algn="l"/>
                <a:tab pos="5704840" algn="l"/>
              </a:tabLst>
            </a:pPr>
            <a:r>
              <a:rPr sz="2400" spc="114" dirty="0">
                <a:latin typeface="Calibri"/>
                <a:cs typeface="Calibri"/>
              </a:rPr>
              <a:t>Fill </a:t>
            </a:r>
            <a:r>
              <a:rPr sz="2400" spc="190" dirty="0">
                <a:latin typeface="Calibri"/>
                <a:cs typeface="Calibri"/>
              </a:rPr>
              <a:t>missing </a:t>
            </a:r>
            <a:r>
              <a:rPr sz="2400" spc="150" dirty="0">
                <a:latin typeface="Calibri"/>
                <a:cs typeface="Calibri"/>
              </a:rPr>
              <a:t>data, </a:t>
            </a:r>
            <a:r>
              <a:rPr sz="2400" spc="175" dirty="0">
                <a:latin typeface="Calibri"/>
                <a:cs typeface="Calibri"/>
              </a:rPr>
              <a:t>remove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outliers</a:t>
            </a:r>
            <a:endParaRPr sz="2400">
              <a:latin typeface="Calibri"/>
              <a:cs typeface="Calibri"/>
            </a:endParaRPr>
          </a:p>
          <a:p>
            <a:pPr marL="5247005" marR="292100" indent="-412750">
              <a:lnSpc>
                <a:spcPts val="2850"/>
              </a:lnSpc>
              <a:spcBef>
                <a:spcPts val="105"/>
              </a:spcBef>
              <a:buFont typeface="Arial"/>
              <a:buChar char="●"/>
              <a:tabLst>
                <a:tab pos="5247005" algn="l"/>
                <a:tab pos="5247640" algn="l"/>
              </a:tabLst>
            </a:pPr>
            <a:r>
              <a:rPr sz="2400" spc="165" dirty="0">
                <a:latin typeface="Calibri"/>
                <a:cs typeface="Calibri"/>
              </a:rPr>
              <a:t>Normalization </a:t>
            </a:r>
            <a:r>
              <a:rPr sz="2400" spc="180" dirty="0">
                <a:latin typeface="Calibri"/>
                <a:cs typeface="Calibri"/>
              </a:rPr>
              <a:t>of </a:t>
            </a:r>
            <a:r>
              <a:rPr sz="2400" spc="160" dirty="0">
                <a:latin typeface="Calibri"/>
                <a:cs typeface="Calibri"/>
              </a:rPr>
              <a:t>features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(necessary  sometimes)</a:t>
            </a:r>
            <a:endParaRPr sz="2400">
              <a:latin typeface="Calibri"/>
              <a:cs typeface="Calibri"/>
            </a:endParaRPr>
          </a:p>
          <a:p>
            <a:pPr marL="5247005" marR="5080" indent="-412750">
              <a:lnSpc>
                <a:spcPts val="2850"/>
              </a:lnSpc>
              <a:buFont typeface="Arial"/>
              <a:buChar char="●"/>
              <a:tabLst>
                <a:tab pos="5247005" algn="l"/>
                <a:tab pos="5247640" algn="l"/>
              </a:tabLst>
            </a:pPr>
            <a:r>
              <a:rPr sz="2400" spc="180" dirty="0">
                <a:latin typeface="Calibri"/>
                <a:cs typeface="Calibri"/>
              </a:rPr>
              <a:t>Features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may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be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highly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correlated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and  </a:t>
            </a:r>
            <a:r>
              <a:rPr sz="2400" spc="180" dirty="0">
                <a:latin typeface="Calibri"/>
                <a:cs typeface="Calibri"/>
              </a:rPr>
              <a:t>redundant </a:t>
            </a:r>
            <a:r>
              <a:rPr sz="2400" dirty="0">
                <a:latin typeface="MS PGothic"/>
                <a:cs typeface="MS PGothic"/>
              </a:rPr>
              <a:t>⇒ </a:t>
            </a:r>
            <a:r>
              <a:rPr sz="2400" spc="155" dirty="0">
                <a:latin typeface="Calibri"/>
                <a:cs typeface="Calibri"/>
              </a:rPr>
              <a:t>Dimensionality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reduction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398" y="2955069"/>
            <a:ext cx="4190591" cy="2095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2038" y="975166"/>
            <a:ext cx="8269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Partitioning </a:t>
            </a:r>
            <a:r>
              <a:rPr spc="190" dirty="0"/>
              <a:t>Data </a:t>
            </a:r>
            <a:r>
              <a:rPr spc="350" dirty="0"/>
              <a:t>for</a:t>
            </a:r>
            <a:r>
              <a:rPr spc="75" dirty="0"/>
              <a:t> </a:t>
            </a:r>
            <a:r>
              <a:rPr spc="215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4877" y="2138294"/>
            <a:ext cx="78276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75" dirty="0">
                <a:latin typeface="Calibri"/>
                <a:cs typeface="Calibri"/>
              </a:rPr>
              <a:t>Data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60" dirty="0">
                <a:latin typeface="Calibri"/>
                <a:cs typeface="Calibri"/>
              </a:rPr>
              <a:t>needs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00" dirty="0">
                <a:latin typeface="Calibri"/>
                <a:cs typeface="Calibri"/>
              </a:rPr>
              <a:t>to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75" dirty="0">
                <a:latin typeface="Calibri"/>
                <a:cs typeface="Calibri"/>
              </a:rPr>
              <a:t>be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10" dirty="0">
                <a:latin typeface="Calibri"/>
                <a:cs typeface="Calibri"/>
              </a:rPr>
              <a:t>set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300" dirty="0">
                <a:latin typeface="Calibri"/>
                <a:cs typeface="Calibri"/>
              </a:rPr>
              <a:t>up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00" dirty="0">
                <a:latin typeface="Calibri"/>
                <a:cs typeface="Calibri"/>
              </a:rPr>
              <a:t>to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175" dirty="0">
                <a:latin typeface="Calibri"/>
                <a:cs typeface="Calibri"/>
              </a:rPr>
              <a:t>learn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60" dirty="0">
                <a:latin typeface="Calibri"/>
                <a:cs typeface="Calibri"/>
              </a:rPr>
              <a:t>a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model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3367" y="2815307"/>
            <a:ext cx="5941060" cy="292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899160" indent="-4121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65" dirty="0">
                <a:latin typeface="Calibri"/>
                <a:cs typeface="Calibri"/>
              </a:rPr>
              <a:t>Divide </a:t>
            </a:r>
            <a:r>
              <a:rPr sz="2400" spc="150" dirty="0">
                <a:latin typeface="Calibri"/>
                <a:cs typeface="Calibri"/>
              </a:rPr>
              <a:t>the </a:t>
            </a:r>
            <a:r>
              <a:rPr sz="2400" spc="175" dirty="0">
                <a:latin typeface="Calibri"/>
                <a:cs typeface="Calibri"/>
              </a:rPr>
              <a:t>dataset </a:t>
            </a:r>
            <a:r>
              <a:rPr sz="2400" spc="130" dirty="0">
                <a:latin typeface="Calibri"/>
                <a:cs typeface="Calibri"/>
              </a:rPr>
              <a:t>into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separate  </a:t>
            </a:r>
            <a:r>
              <a:rPr sz="2400" spc="150" dirty="0">
                <a:latin typeface="Calibri"/>
                <a:cs typeface="Calibri"/>
              </a:rPr>
              <a:t>training </a:t>
            </a:r>
            <a:r>
              <a:rPr sz="2400" spc="210" dirty="0">
                <a:latin typeface="Calibri"/>
                <a:cs typeface="Calibri"/>
              </a:rPr>
              <a:t>and </a:t>
            </a:r>
            <a:r>
              <a:rPr sz="2400" spc="150" dirty="0">
                <a:latin typeface="Calibri"/>
                <a:cs typeface="Calibri"/>
              </a:rPr>
              <a:t>test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sets</a:t>
            </a:r>
            <a:endParaRPr sz="2400">
              <a:latin typeface="Calibri"/>
              <a:cs typeface="Calibri"/>
            </a:endParaRPr>
          </a:p>
          <a:p>
            <a:pPr marL="882015" marR="5080" lvl="1" indent="-412115">
              <a:lnSpc>
                <a:spcPts val="2850"/>
              </a:lnSpc>
              <a:spcBef>
                <a:spcPts val="9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75" dirty="0">
                <a:latin typeface="Calibri"/>
                <a:cs typeface="Calibri"/>
              </a:rPr>
              <a:t>Training </a:t>
            </a:r>
            <a:r>
              <a:rPr sz="2400" spc="155" dirty="0">
                <a:latin typeface="Calibri"/>
                <a:cs typeface="Calibri"/>
              </a:rPr>
              <a:t>set </a:t>
            </a:r>
            <a:r>
              <a:rPr sz="2400" spc="165" dirty="0">
                <a:latin typeface="Calibri"/>
                <a:cs typeface="Calibri"/>
              </a:rPr>
              <a:t>optimizes </a:t>
            </a:r>
            <a:r>
              <a:rPr sz="2400" spc="150" dirty="0">
                <a:latin typeface="Calibri"/>
                <a:cs typeface="Calibri"/>
              </a:rPr>
              <a:t>the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machine  </a:t>
            </a:r>
            <a:r>
              <a:rPr sz="2400" spc="160" dirty="0">
                <a:latin typeface="Calibri"/>
                <a:cs typeface="Calibri"/>
              </a:rPr>
              <a:t>learning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882015" marR="596265" lvl="1" indent="-412115">
              <a:lnSpc>
                <a:spcPts val="2850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90" dirty="0">
                <a:latin typeface="Calibri"/>
                <a:cs typeface="Calibri"/>
              </a:rPr>
              <a:t>Test </a:t>
            </a:r>
            <a:r>
              <a:rPr sz="2400" spc="155" dirty="0">
                <a:latin typeface="Calibri"/>
                <a:cs typeface="Calibri"/>
              </a:rPr>
              <a:t>set </a:t>
            </a:r>
            <a:r>
              <a:rPr sz="2400" spc="125" dirty="0">
                <a:latin typeface="Calibri"/>
                <a:cs typeface="Calibri"/>
              </a:rPr>
              <a:t>is </a:t>
            </a:r>
            <a:r>
              <a:rPr sz="2400" spc="200" dirty="0">
                <a:latin typeface="Calibri"/>
                <a:cs typeface="Calibri"/>
              </a:rPr>
              <a:t>used</a:t>
            </a:r>
            <a:r>
              <a:rPr sz="2400" spc="-33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to evaluate the  </a:t>
            </a:r>
            <a:r>
              <a:rPr sz="2400" spc="180" dirty="0">
                <a:latin typeface="Calibri"/>
                <a:cs typeface="Calibri"/>
              </a:rPr>
              <a:t>model </a:t>
            </a:r>
            <a:r>
              <a:rPr sz="2400" spc="130" dirty="0">
                <a:latin typeface="Calibri"/>
                <a:cs typeface="Calibri"/>
              </a:rPr>
              <a:t>with </a:t>
            </a:r>
            <a:r>
              <a:rPr sz="2400" spc="185" dirty="0">
                <a:latin typeface="Calibri"/>
                <a:cs typeface="Calibri"/>
              </a:rPr>
              <a:t>unseen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424815" marR="111760" indent="-412115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55" dirty="0">
                <a:latin typeface="Calibri"/>
                <a:cs typeface="Calibri"/>
              </a:rPr>
              <a:t>Validation set </a:t>
            </a:r>
            <a:r>
              <a:rPr sz="2400" spc="125" dirty="0">
                <a:latin typeface="Calibri"/>
                <a:cs typeface="Calibri"/>
              </a:rPr>
              <a:t>is </a:t>
            </a:r>
            <a:r>
              <a:rPr sz="2400" spc="200" dirty="0">
                <a:latin typeface="Calibri"/>
                <a:cs typeface="Calibri"/>
              </a:rPr>
              <a:t>used </a:t>
            </a:r>
            <a:r>
              <a:rPr sz="2400" spc="150" dirty="0">
                <a:latin typeface="Calibri"/>
                <a:cs typeface="Calibri"/>
              </a:rPr>
              <a:t>(sometimes)</a:t>
            </a:r>
            <a:r>
              <a:rPr sz="2400" spc="-30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for  </a:t>
            </a:r>
            <a:r>
              <a:rPr sz="2400" spc="185" dirty="0">
                <a:latin typeface="Calibri"/>
                <a:cs typeface="Calibri"/>
              </a:rPr>
              <a:t>tuning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hyperparameters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76035" y="4062604"/>
          <a:ext cx="3545204" cy="839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9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800" spc="13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1800" spc="30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155" dirty="0">
                          <a:solidFill>
                            <a:srgbClr val="BF0000"/>
                          </a:solidFill>
                          <a:latin typeface="Calibri"/>
                          <a:cs typeface="Calibri"/>
                        </a:rPr>
                        <a:t>Set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9525">
                      <a:solidFill>
                        <a:srgbClr val="1F497C"/>
                      </a:solidFill>
                      <a:prstDash val="solid"/>
                    </a:lnL>
                    <a:lnR w="12700">
                      <a:solidFill>
                        <a:srgbClr val="1F497C"/>
                      </a:solidFill>
                      <a:prstDash val="solid"/>
                    </a:lnR>
                    <a:lnT w="9525">
                      <a:solidFill>
                        <a:srgbClr val="1F497C"/>
                      </a:solidFill>
                      <a:prstDash val="solid"/>
                    </a:lnT>
                    <a:lnB w="9525">
                      <a:solidFill>
                        <a:srgbClr val="1F497C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229235" marR="145415" indent="-123825">
                        <a:lnSpc>
                          <a:spcPct val="100699"/>
                        </a:lnSpc>
                        <a:spcBef>
                          <a:spcPts val="1100"/>
                        </a:spcBef>
                      </a:pPr>
                      <a:r>
                        <a:rPr sz="1800" dirty="0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Valid.  </a:t>
                      </a:r>
                      <a:r>
                        <a:rPr sz="1800" spc="155" dirty="0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Set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1F497C"/>
                      </a:solidFill>
                      <a:prstDash val="solid"/>
                    </a:lnL>
                    <a:lnR w="19050">
                      <a:solidFill>
                        <a:srgbClr val="1F497C"/>
                      </a:solidFill>
                      <a:prstDash val="solid"/>
                    </a:lnR>
                    <a:lnT w="9525">
                      <a:solidFill>
                        <a:srgbClr val="1F497C"/>
                      </a:solidFill>
                      <a:prstDash val="solid"/>
                    </a:lnT>
                    <a:lnB w="9525">
                      <a:solidFill>
                        <a:srgbClr val="1F497C"/>
                      </a:solidFill>
                      <a:prstDash val="solid"/>
                    </a:lnB>
                    <a:solidFill>
                      <a:srgbClr val="4985E8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290830" indent="-54610">
                        <a:lnSpc>
                          <a:spcPct val="100699"/>
                        </a:lnSpc>
                        <a:spcBef>
                          <a:spcPts val="1100"/>
                        </a:spcBef>
                      </a:pPr>
                      <a:r>
                        <a:rPr sz="1800" dirty="0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Test  </a:t>
                      </a:r>
                      <a:r>
                        <a:rPr sz="1800" spc="155" dirty="0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Set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700" marB="0">
                    <a:lnL w="19050">
                      <a:solidFill>
                        <a:srgbClr val="1F497C"/>
                      </a:solidFill>
                      <a:prstDash val="solid"/>
                    </a:lnL>
                    <a:lnR w="9525">
                      <a:solidFill>
                        <a:srgbClr val="1F497C"/>
                      </a:solidFill>
                      <a:prstDash val="solid"/>
                    </a:lnR>
                    <a:lnT w="9525">
                      <a:solidFill>
                        <a:srgbClr val="1F497C"/>
                      </a:solidFill>
                      <a:prstDash val="solid"/>
                    </a:lnT>
                    <a:lnB w="9525">
                      <a:solidFill>
                        <a:srgbClr val="1F497C"/>
                      </a:solidFill>
                      <a:prstDash val="solid"/>
                    </a:lnB>
                    <a:solidFill>
                      <a:srgbClr val="FD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178197" y="5054489"/>
            <a:ext cx="3574415" cy="297815"/>
          </a:xfrm>
          <a:custGeom>
            <a:avLst/>
            <a:gdLst/>
            <a:ahLst/>
            <a:cxnLst/>
            <a:rect l="l" t="t" r="r" b="b"/>
            <a:pathLst>
              <a:path w="3574415" h="297814">
                <a:moveTo>
                  <a:pt x="0" y="0"/>
                </a:moveTo>
                <a:lnTo>
                  <a:pt x="6592" y="39517"/>
                </a:lnTo>
                <a:lnTo>
                  <a:pt x="25198" y="75027"/>
                </a:lnTo>
                <a:lnTo>
                  <a:pt x="54057" y="105112"/>
                </a:lnTo>
                <a:lnTo>
                  <a:pt x="91411" y="128355"/>
                </a:lnTo>
                <a:lnTo>
                  <a:pt x="135500" y="143339"/>
                </a:lnTo>
                <a:lnTo>
                  <a:pt x="184564" y="148649"/>
                </a:lnTo>
                <a:lnTo>
                  <a:pt x="1602521" y="148649"/>
                </a:lnTo>
                <a:lnTo>
                  <a:pt x="1651593" y="153959"/>
                </a:lnTo>
                <a:lnTo>
                  <a:pt x="1695685" y="168944"/>
                </a:lnTo>
                <a:lnTo>
                  <a:pt x="1733040" y="192187"/>
                </a:lnTo>
                <a:lnTo>
                  <a:pt x="1761899" y="222271"/>
                </a:lnTo>
                <a:lnTo>
                  <a:pt x="1780504" y="257781"/>
                </a:lnTo>
                <a:lnTo>
                  <a:pt x="1787096" y="297299"/>
                </a:lnTo>
                <a:lnTo>
                  <a:pt x="1793688" y="257781"/>
                </a:lnTo>
                <a:lnTo>
                  <a:pt x="1812293" y="222271"/>
                </a:lnTo>
                <a:lnTo>
                  <a:pt x="1841152" y="192187"/>
                </a:lnTo>
                <a:lnTo>
                  <a:pt x="1878507" y="168944"/>
                </a:lnTo>
                <a:lnTo>
                  <a:pt x="1922599" y="153959"/>
                </a:lnTo>
                <a:lnTo>
                  <a:pt x="1971671" y="148649"/>
                </a:lnTo>
                <a:lnTo>
                  <a:pt x="3389618" y="148649"/>
                </a:lnTo>
                <a:lnTo>
                  <a:pt x="3438689" y="143339"/>
                </a:lnTo>
                <a:lnTo>
                  <a:pt x="3482781" y="128355"/>
                </a:lnTo>
                <a:lnTo>
                  <a:pt x="3520136" y="105112"/>
                </a:lnTo>
                <a:lnTo>
                  <a:pt x="3548995" y="75027"/>
                </a:lnTo>
                <a:lnTo>
                  <a:pt x="3567600" y="39517"/>
                </a:lnTo>
                <a:lnTo>
                  <a:pt x="3574192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94617" y="5496033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BF0000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53842" y="3152968"/>
            <a:ext cx="1071245" cy="840105"/>
          </a:xfrm>
          <a:custGeom>
            <a:avLst/>
            <a:gdLst/>
            <a:ahLst/>
            <a:cxnLst/>
            <a:rect l="l" t="t" r="r" b="b"/>
            <a:pathLst>
              <a:path w="1071245" h="840104">
                <a:moveTo>
                  <a:pt x="0" y="0"/>
                </a:moveTo>
                <a:lnTo>
                  <a:pt x="1070997" y="0"/>
                </a:lnTo>
                <a:lnTo>
                  <a:pt x="1070997" y="839698"/>
                </a:lnTo>
                <a:lnTo>
                  <a:pt x="0" y="8396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85560" y="3157731"/>
            <a:ext cx="2453005" cy="83058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566420">
              <a:lnSpc>
                <a:spcPct val="100000"/>
              </a:lnSpc>
            </a:pPr>
            <a:r>
              <a:rPr sz="1800" spc="130" dirty="0">
                <a:solidFill>
                  <a:srgbClr val="BF0000"/>
                </a:solidFill>
                <a:latin typeface="Calibri"/>
                <a:cs typeface="Calibri"/>
              </a:rPr>
              <a:t>Training</a:t>
            </a:r>
            <a:r>
              <a:rPr sz="1800" spc="50" dirty="0">
                <a:solidFill>
                  <a:srgbClr val="BF0000"/>
                </a:solidFill>
                <a:latin typeface="Calibri"/>
                <a:cs typeface="Calibri"/>
              </a:rPr>
              <a:t> </a:t>
            </a:r>
            <a:r>
              <a:rPr sz="1800" spc="155" dirty="0">
                <a:solidFill>
                  <a:srgbClr val="BF0000"/>
                </a:solidFill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8030" y="3157731"/>
            <a:ext cx="1072515" cy="830580"/>
          </a:xfrm>
          <a:prstGeom prst="rect">
            <a:avLst/>
          </a:prstGeom>
          <a:solidFill>
            <a:srgbClr val="FD0000"/>
          </a:solidFill>
        </p:spPr>
        <p:txBody>
          <a:bodyPr vert="horz" wrap="square" lIns="0" tIns="134620" rIns="0" bIns="0" rtlCol="0">
            <a:spAutoFit/>
          </a:bodyPr>
          <a:lstStyle/>
          <a:p>
            <a:pPr marL="361950" marR="290195" indent="-54610">
              <a:lnSpc>
                <a:spcPct val="100699"/>
              </a:lnSpc>
              <a:spcBef>
                <a:spcPts val="1060"/>
              </a:spcBef>
            </a:pPr>
            <a:r>
              <a:rPr sz="1800" spc="114" dirty="0">
                <a:solidFill>
                  <a:srgbClr val="F2F2F2"/>
                </a:solidFill>
                <a:latin typeface="Calibri"/>
                <a:cs typeface="Calibri"/>
              </a:rPr>
              <a:t>Test  </a:t>
            </a:r>
            <a:r>
              <a:rPr sz="1800" spc="155" dirty="0">
                <a:solidFill>
                  <a:srgbClr val="F2F2F2"/>
                </a:solidFill>
                <a:latin typeface="Calibri"/>
                <a:cs typeface="Calibri"/>
              </a:rPr>
              <a:t>Set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4499" y="975166"/>
            <a:ext cx="68046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Learning </a:t>
            </a:r>
            <a:r>
              <a:rPr spc="290" dirty="0"/>
              <a:t>and</a:t>
            </a:r>
            <a:r>
              <a:rPr spc="30" dirty="0"/>
              <a:t> </a:t>
            </a:r>
            <a:r>
              <a:rPr spc="200" dirty="0"/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4322" y="2434308"/>
            <a:ext cx="9988550" cy="2567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00" dirty="0">
                <a:latin typeface="Calibri"/>
                <a:cs typeface="Calibri"/>
              </a:rPr>
              <a:t>“No </a:t>
            </a:r>
            <a:r>
              <a:rPr sz="2400" spc="185" dirty="0">
                <a:latin typeface="Calibri"/>
                <a:cs typeface="Calibri"/>
              </a:rPr>
              <a:t>Free </a:t>
            </a:r>
            <a:r>
              <a:rPr sz="2400" spc="200" dirty="0">
                <a:latin typeface="Calibri"/>
                <a:cs typeface="Calibri"/>
              </a:rPr>
              <a:t>Lunch”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Theorem</a:t>
            </a:r>
            <a:endParaRPr sz="2400" dirty="0">
              <a:latin typeface="Calibri"/>
              <a:cs typeface="Calibri"/>
            </a:endParaRPr>
          </a:p>
          <a:p>
            <a:pPr marL="882015" marR="5080" lvl="1" indent="-412115">
              <a:lnSpc>
                <a:spcPts val="2850"/>
              </a:lnSpc>
              <a:spcBef>
                <a:spcPts val="12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250" dirty="0">
                <a:latin typeface="Calibri"/>
                <a:cs typeface="Calibri"/>
              </a:rPr>
              <a:t>Each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algorithm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has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its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biases,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no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model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enjoys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superiority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if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we  </a:t>
            </a:r>
            <a:r>
              <a:rPr sz="2400" spc="140" dirty="0">
                <a:latin typeface="Calibri"/>
                <a:cs typeface="Calibri"/>
              </a:rPr>
              <a:t>don’t </a:t>
            </a:r>
            <a:r>
              <a:rPr sz="2400" spc="210" dirty="0">
                <a:latin typeface="Calibri"/>
                <a:cs typeface="Calibri"/>
              </a:rPr>
              <a:t>make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assumptions</a:t>
            </a:r>
            <a:endParaRPr sz="2400" dirty="0">
              <a:latin typeface="Calibri"/>
              <a:cs typeface="Calibri"/>
            </a:endParaRPr>
          </a:p>
          <a:p>
            <a:pPr marL="424815" marR="1845310" indent="-412115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75" dirty="0">
                <a:latin typeface="Calibri"/>
                <a:cs typeface="Calibri"/>
              </a:rPr>
              <a:t>Cross-validation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-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validation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subsets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used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to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estimate  generalization </a:t>
            </a:r>
            <a:r>
              <a:rPr sz="2400" spc="180" dirty="0">
                <a:latin typeface="Calibri"/>
                <a:cs typeface="Calibri"/>
              </a:rPr>
              <a:t>performance of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model</a:t>
            </a:r>
            <a:endParaRPr sz="2400" dirty="0">
              <a:latin typeface="Calibri"/>
              <a:cs typeface="Calibri"/>
            </a:endParaRPr>
          </a:p>
          <a:p>
            <a:pPr marL="424815" indent="-412115">
              <a:lnSpc>
                <a:spcPts val="2745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00" dirty="0">
                <a:latin typeface="Calibri"/>
                <a:cs typeface="Calibri"/>
              </a:rPr>
              <a:t>Decide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on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how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to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measure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performance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of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model</a:t>
            </a:r>
            <a:endParaRPr sz="2400" dirty="0">
              <a:latin typeface="Calibri"/>
              <a:cs typeface="Calibri"/>
            </a:endParaRPr>
          </a:p>
          <a:p>
            <a:pPr marL="882015" lvl="1" indent="-412115">
              <a:lnSpc>
                <a:spcPts val="2865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204" dirty="0">
                <a:latin typeface="Calibri"/>
                <a:cs typeface="Calibri"/>
              </a:rPr>
              <a:t>Accuracy, mean </a:t>
            </a:r>
            <a:r>
              <a:rPr sz="2400" spc="180" dirty="0">
                <a:latin typeface="Calibri"/>
                <a:cs typeface="Calibri"/>
              </a:rPr>
              <a:t>square </a:t>
            </a:r>
            <a:r>
              <a:rPr sz="2400" spc="100" dirty="0">
                <a:latin typeface="Calibri"/>
                <a:cs typeface="Calibri"/>
              </a:rPr>
              <a:t>error,</a:t>
            </a:r>
            <a:r>
              <a:rPr sz="2400" spc="-290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etc.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5397" y="960180"/>
            <a:ext cx="19615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04" dirty="0"/>
              <a:t>Modules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668343" y="1913653"/>
            <a:ext cx="7246620" cy="3729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2945" indent="-6902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02945" algn="l"/>
                <a:tab pos="703580" algn="l"/>
              </a:tabLst>
            </a:pPr>
            <a:r>
              <a:rPr sz="2400" spc="155" dirty="0">
                <a:solidFill>
                  <a:srgbClr val="878787"/>
                </a:solidFill>
                <a:latin typeface="Calibri"/>
                <a:cs typeface="Calibri"/>
              </a:rPr>
              <a:t>Introduction</a:t>
            </a:r>
            <a:endParaRPr sz="2400" dirty="0">
              <a:latin typeface="Calibri"/>
              <a:cs typeface="Calibri"/>
            </a:endParaRPr>
          </a:p>
          <a:p>
            <a:pPr marL="702945" indent="-690245">
              <a:lnSpc>
                <a:spcPts val="2865"/>
              </a:lnSpc>
              <a:spcBef>
                <a:spcPts val="5"/>
              </a:spcBef>
              <a:buAutoNum type="arabicPeriod"/>
              <a:tabLst>
                <a:tab pos="702945" algn="l"/>
                <a:tab pos="703580" algn="l"/>
              </a:tabLst>
            </a:pPr>
            <a:r>
              <a:rPr sz="2400" spc="200" dirty="0">
                <a:solidFill>
                  <a:srgbClr val="878787"/>
                </a:solidFill>
                <a:latin typeface="Calibri"/>
                <a:cs typeface="Calibri"/>
              </a:rPr>
              <a:t>Regression</a:t>
            </a:r>
            <a:endParaRPr sz="2400" dirty="0">
              <a:latin typeface="Calibri"/>
              <a:cs typeface="Calibri"/>
            </a:endParaRPr>
          </a:p>
          <a:p>
            <a:pPr marL="702945" indent="-690245">
              <a:lnSpc>
                <a:spcPts val="2850"/>
              </a:lnSpc>
              <a:buAutoNum type="arabicPeriod"/>
              <a:tabLst>
                <a:tab pos="702945" algn="l"/>
                <a:tab pos="703580" algn="l"/>
              </a:tabLst>
            </a:pPr>
            <a:r>
              <a:rPr sz="2400" spc="160" dirty="0">
                <a:solidFill>
                  <a:srgbClr val="878787"/>
                </a:solidFill>
                <a:latin typeface="Calibri"/>
                <a:cs typeface="Calibri"/>
              </a:rPr>
              <a:t>Classification</a:t>
            </a:r>
            <a:endParaRPr lang="en-US" sz="2400" spc="160" dirty="0">
              <a:solidFill>
                <a:srgbClr val="878787"/>
              </a:solidFill>
              <a:latin typeface="Calibri"/>
              <a:cs typeface="Calibri"/>
            </a:endParaRPr>
          </a:p>
          <a:p>
            <a:pPr marL="702945" indent="-690245">
              <a:lnSpc>
                <a:spcPts val="2850"/>
              </a:lnSpc>
              <a:buFontTx/>
              <a:buAutoNum type="arabicPeriod"/>
              <a:tabLst>
                <a:tab pos="702945" algn="l"/>
                <a:tab pos="703580" algn="l"/>
              </a:tabLst>
            </a:pPr>
            <a:r>
              <a:rPr lang="en-US" sz="2400" spc="175" dirty="0">
                <a:solidFill>
                  <a:srgbClr val="878787"/>
                </a:solidFill>
                <a:cs typeface="Calibri"/>
              </a:rPr>
              <a:t>Regularization</a:t>
            </a:r>
            <a:r>
              <a:rPr lang="en-US" sz="2400" spc="75" dirty="0">
                <a:solidFill>
                  <a:srgbClr val="878787"/>
                </a:solidFill>
                <a:cs typeface="Calibri"/>
              </a:rPr>
              <a:t> </a:t>
            </a:r>
            <a:r>
              <a:rPr lang="en-US" sz="2400" spc="200" dirty="0">
                <a:solidFill>
                  <a:srgbClr val="878787"/>
                </a:solidFill>
                <a:cs typeface="Calibri"/>
              </a:rPr>
              <a:t>Techniques</a:t>
            </a:r>
            <a:r>
              <a:rPr lang="en-US" sz="2400" spc="110" dirty="0">
                <a:solidFill>
                  <a:srgbClr val="878787"/>
                </a:solidFill>
                <a:cs typeface="Calibri"/>
              </a:rPr>
              <a:t> &amp;</a:t>
            </a:r>
            <a:r>
              <a:rPr lang="en-US" sz="2400" spc="-175" dirty="0">
                <a:solidFill>
                  <a:srgbClr val="878787"/>
                </a:solidFill>
                <a:cs typeface="Calibri"/>
              </a:rPr>
              <a:t> </a:t>
            </a:r>
            <a:r>
              <a:rPr lang="en-US" sz="2400" spc="175" dirty="0">
                <a:solidFill>
                  <a:srgbClr val="878787"/>
                </a:solidFill>
                <a:cs typeface="Calibri"/>
              </a:rPr>
              <a:t>Cross-Validation</a:t>
            </a:r>
            <a:endParaRPr sz="2400" dirty="0">
              <a:latin typeface="Calibri"/>
              <a:cs typeface="Calibri"/>
            </a:endParaRPr>
          </a:p>
          <a:p>
            <a:pPr marL="702945" indent="-690245">
              <a:lnSpc>
                <a:spcPts val="2850"/>
              </a:lnSpc>
              <a:buFontTx/>
              <a:buAutoNum type="arabicPeriod"/>
              <a:tabLst>
                <a:tab pos="702945" algn="l"/>
                <a:tab pos="703580" algn="l"/>
              </a:tabLst>
            </a:pPr>
            <a:r>
              <a:rPr lang="en-US" sz="2400" spc="185" dirty="0">
                <a:solidFill>
                  <a:srgbClr val="878787"/>
                </a:solidFill>
                <a:cs typeface="Calibri"/>
              </a:rPr>
              <a:t>Machine </a:t>
            </a:r>
            <a:r>
              <a:rPr lang="en-US" sz="2400" spc="200" dirty="0">
                <a:solidFill>
                  <a:srgbClr val="878787"/>
                </a:solidFill>
                <a:cs typeface="Calibri"/>
              </a:rPr>
              <a:t>Learning</a:t>
            </a:r>
            <a:r>
              <a:rPr lang="en-US" sz="2400" spc="-35" dirty="0">
                <a:solidFill>
                  <a:srgbClr val="878787"/>
                </a:solidFill>
                <a:cs typeface="Calibri"/>
              </a:rPr>
              <a:t> </a:t>
            </a:r>
            <a:r>
              <a:rPr lang="en-US" sz="2400" spc="190" dirty="0">
                <a:solidFill>
                  <a:srgbClr val="878787"/>
                </a:solidFill>
                <a:cs typeface="Calibri"/>
              </a:rPr>
              <a:t>Algorithms</a:t>
            </a:r>
            <a:endParaRPr lang="en-US" sz="2400" dirty="0">
              <a:cs typeface="Calibri"/>
            </a:endParaRPr>
          </a:p>
          <a:p>
            <a:pPr marL="702945" indent="-690245">
              <a:lnSpc>
                <a:spcPts val="2850"/>
              </a:lnSpc>
              <a:buAutoNum type="arabicPeriod"/>
              <a:tabLst>
                <a:tab pos="702945" algn="l"/>
                <a:tab pos="703580" algn="l"/>
              </a:tabLst>
            </a:pPr>
            <a:r>
              <a:rPr sz="2400" spc="204" dirty="0">
                <a:solidFill>
                  <a:srgbClr val="878787"/>
                </a:solidFill>
                <a:latin typeface="Calibri"/>
                <a:cs typeface="Calibri"/>
              </a:rPr>
              <a:t>Ensemble </a:t>
            </a:r>
            <a:r>
              <a:rPr sz="2400" spc="200" dirty="0">
                <a:solidFill>
                  <a:srgbClr val="878787"/>
                </a:solidFill>
                <a:latin typeface="Calibri"/>
                <a:cs typeface="Calibri"/>
              </a:rPr>
              <a:t>Methods</a:t>
            </a:r>
            <a:endParaRPr sz="2400" dirty="0">
              <a:latin typeface="Calibri"/>
              <a:cs typeface="Calibri"/>
            </a:endParaRPr>
          </a:p>
          <a:p>
            <a:pPr marL="702945" indent="-690245">
              <a:lnSpc>
                <a:spcPts val="2850"/>
              </a:lnSpc>
              <a:buAutoNum type="arabicPeriod"/>
              <a:tabLst>
                <a:tab pos="702945" algn="l"/>
                <a:tab pos="703580" algn="l"/>
              </a:tabLst>
            </a:pPr>
            <a:r>
              <a:rPr sz="2400" spc="155" dirty="0">
                <a:solidFill>
                  <a:srgbClr val="878787"/>
                </a:solidFill>
                <a:latin typeface="Calibri"/>
                <a:cs typeface="Calibri"/>
              </a:rPr>
              <a:t>Introduction </a:t>
            </a:r>
            <a:r>
              <a:rPr sz="2400" spc="150" dirty="0">
                <a:solidFill>
                  <a:srgbClr val="878787"/>
                </a:solidFill>
                <a:latin typeface="Calibri"/>
                <a:cs typeface="Calibri"/>
              </a:rPr>
              <a:t>to </a:t>
            </a:r>
            <a:r>
              <a:rPr sz="2400" spc="180" dirty="0">
                <a:solidFill>
                  <a:srgbClr val="878787"/>
                </a:solidFill>
                <a:latin typeface="Calibri"/>
                <a:cs typeface="Calibri"/>
              </a:rPr>
              <a:t>Unsupervised</a:t>
            </a:r>
            <a:r>
              <a:rPr sz="2400" spc="-75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sz="2400" spc="310" dirty="0">
                <a:solidFill>
                  <a:srgbClr val="878787"/>
                </a:solidFill>
                <a:latin typeface="Calibri"/>
                <a:cs typeface="Calibri"/>
              </a:rPr>
              <a:t>ML</a:t>
            </a:r>
            <a:endParaRPr sz="2400" dirty="0">
              <a:latin typeface="Calibri"/>
              <a:cs typeface="Calibri"/>
            </a:endParaRPr>
          </a:p>
          <a:p>
            <a:pPr marL="702945" indent="-690245">
              <a:lnSpc>
                <a:spcPts val="2850"/>
              </a:lnSpc>
              <a:buAutoNum type="arabicPeriod"/>
              <a:tabLst>
                <a:tab pos="702945" algn="l"/>
                <a:tab pos="703580" algn="l"/>
              </a:tabLst>
            </a:pPr>
            <a:r>
              <a:rPr sz="2400" spc="155" dirty="0">
                <a:solidFill>
                  <a:srgbClr val="878787"/>
                </a:solidFill>
                <a:latin typeface="Calibri"/>
                <a:cs typeface="Calibri"/>
              </a:rPr>
              <a:t>Dimensionality </a:t>
            </a:r>
            <a:r>
              <a:rPr sz="2400" spc="200" dirty="0">
                <a:solidFill>
                  <a:srgbClr val="878787"/>
                </a:solidFill>
                <a:latin typeface="Calibri"/>
                <a:cs typeface="Calibri"/>
              </a:rPr>
              <a:t>Reduction</a:t>
            </a:r>
            <a:r>
              <a:rPr sz="2400" spc="-5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878787"/>
                </a:solidFill>
                <a:latin typeface="Calibri"/>
                <a:cs typeface="Calibri"/>
              </a:rPr>
              <a:t>Techniques</a:t>
            </a:r>
            <a:endParaRPr sz="2400" dirty="0">
              <a:latin typeface="Calibri"/>
              <a:cs typeface="Calibri"/>
            </a:endParaRPr>
          </a:p>
          <a:p>
            <a:pPr marL="702945" indent="-690245">
              <a:lnSpc>
                <a:spcPts val="2850"/>
              </a:lnSpc>
              <a:buAutoNum type="arabicPeriod"/>
              <a:tabLst>
                <a:tab pos="702945" algn="l"/>
                <a:tab pos="703580" algn="l"/>
              </a:tabLst>
            </a:pPr>
            <a:r>
              <a:rPr sz="2400" spc="175" dirty="0">
                <a:solidFill>
                  <a:srgbClr val="878787"/>
                </a:solidFill>
                <a:latin typeface="Calibri"/>
                <a:cs typeface="Calibri"/>
              </a:rPr>
              <a:t>Clustering</a:t>
            </a:r>
            <a:r>
              <a:rPr sz="2400" spc="75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sz="2400" spc="200" dirty="0">
                <a:solidFill>
                  <a:srgbClr val="878787"/>
                </a:solidFill>
                <a:latin typeface="Calibri"/>
                <a:cs typeface="Calibri"/>
              </a:rPr>
              <a:t>Techniques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65"/>
              </a:lnSpc>
              <a:tabLst>
                <a:tab pos="702945" algn="l"/>
              </a:tabLst>
            </a:pPr>
            <a:r>
              <a:rPr sz="2400" spc="190" dirty="0">
                <a:solidFill>
                  <a:srgbClr val="878787"/>
                </a:solidFill>
                <a:latin typeface="Calibri"/>
                <a:cs typeface="Calibri"/>
              </a:rPr>
              <a:t>10.	</a:t>
            </a:r>
            <a:r>
              <a:rPr sz="2400" spc="155" dirty="0">
                <a:solidFill>
                  <a:srgbClr val="878787"/>
                </a:solidFill>
                <a:latin typeface="Calibri"/>
                <a:cs typeface="Calibri"/>
              </a:rPr>
              <a:t>Introduction </a:t>
            </a:r>
            <a:r>
              <a:rPr sz="2400" spc="150" dirty="0">
                <a:solidFill>
                  <a:srgbClr val="878787"/>
                </a:solidFill>
                <a:latin typeface="Calibri"/>
                <a:cs typeface="Calibri"/>
              </a:rPr>
              <a:t>to </a:t>
            </a:r>
            <a:r>
              <a:rPr sz="2400" spc="165" dirty="0">
                <a:solidFill>
                  <a:srgbClr val="878787"/>
                </a:solidFill>
                <a:latin typeface="Calibri"/>
                <a:cs typeface="Calibri"/>
              </a:rPr>
              <a:t>Natural </a:t>
            </a:r>
            <a:r>
              <a:rPr sz="2400" spc="254" dirty="0">
                <a:solidFill>
                  <a:srgbClr val="878787"/>
                </a:solidFill>
                <a:latin typeface="Calibri"/>
                <a:cs typeface="Calibri"/>
              </a:rPr>
              <a:t>Language</a:t>
            </a:r>
            <a:r>
              <a:rPr sz="2400" spc="-145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sz="2400" spc="204" dirty="0">
                <a:solidFill>
                  <a:srgbClr val="878787"/>
                </a:solidFill>
                <a:latin typeface="Calibri"/>
                <a:cs typeface="Calibri"/>
              </a:rPr>
              <a:t>Processing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3494" y="975166"/>
            <a:ext cx="1925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Deploy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4322" y="2434308"/>
            <a:ext cx="6392545" cy="2567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4815" marR="49530" indent="-412115">
              <a:lnSpc>
                <a:spcPct val="99600"/>
              </a:lnSpc>
              <a:spcBef>
                <a:spcPts val="11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80" dirty="0">
                <a:latin typeface="Calibri"/>
                <a:cs typeface="Calibri"/>
              </a:rPr>
              <a:t>After </a:t>
            </a:r>
            <a:r>
              <a:rPr sz="2400" spc="175" dirty="0">
                <a:latin typeface="Calibri"/>
                <a:cs typeface="Calibri"/>
              </a:rPr>
              <a:t>selecting </a:t>
            </a:r>
            <a:r>
              <a:rPr sz="2400" spc="150" dirty="0">
                <a:latin typeface="Calibri"/>
                <a:cs typeface="Calibri"/>
              </a:rPr>
              <a:t>the trained </a:t>
            </a:r>
            <a:r>
              <a:rPr sz="2400" spc="155" dirty="0">
                <a:latin typeface="Calibri"/>
                <a:cs typeface="Calibri"/>
              </a:rPr>
              <a:t>model, </a:t>
            </a:r>
            <a:r>
              <a:rPr sz="2400" spc="185" dirty="0">
                <a:latin typeface="Calibri"/>
                <a:cs typeface="Calibri"/>
              </a:rPr>
              <a:t>use  </a:t>
            </a:r>
            <a:r>
              <a:rPr sz="2400" spc="150" dirty="0">
                <a:latin typeface="Calibri"/>
                <a:cs typeface="Calibri"/>
              </a:rPr>
              <a:t>test </a:t>
            </a:r>
            <a:r>
              <a:rPr sz="2400" spc="185" dirty="0">
                <a:latin typeface="Calibri"/>
                <a:cs typeface="Calibri"/>
              </a:rPr>
              <a:t>data </a:t>
            </a:r>
            <a:r>
              <a:rPr sz="2400" spc="150" dirty="0">
                <a:latin typeface="Calibri"/>
                <a:cs typeface="Calibri"/>
              </a:rPr>
              <a:t>to </a:t>
            </a:r>
            <a:r>
              <a:rPr sz="2400" spc="155" dirty="0">
                <a:latin typeface="Calibri"/>
                <a:cs typeface="Calibri"/>
              </a:rPr>
              <a:t>estimate generalization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error  (test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error).</a:t>
            </a:r>
            <a:endParaRPr sz="2400">
              <a:latin typeface="Calibri"/>
              <a:cs typeface="Calibri"/>
            </a:endParaRPr>
          </a:p>
          <a:p>
            <a:pPr marL="424815" indent="-412115">
              <a:lnSpc>
                <a:spcPts val="2835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90" dirty="0">
                <a:latin typeface="Calibri"/>
                <a:cs typeface="Calibri"/>
              </a:rPr>
              <a:t>Deploy </a:t>
            </a:r>
            <a:r>
              <a:rPr sz="2400" spc="180" dirty="0">
                <a:latin typeface="Calibri"/>
                <a:cs typeface="Calibri"/>
              </a:rPr>
              <a:t>model </a:t>
            </a:r>
            <a:r>
              <a:rPr sz="2400" spc="150" dirty="0">
                <a:latin typeface="Calibri"/>
                <a:cs typeface="Calibri"/>
              </a:rPr>
              <a:t>to </a:t>
            </a:r>
            <a:r>
              <a:rPr sz="2400" spc="160" dirty="0">
                <a:latin typeface="Calibri"/>
                <a:cs typeface="Calibri"/>
              </a:rPr>
              <a:t>predict </a:t>
            </a:r>
            <a:r>
              <a:rPr sz="2400" spc="135" dirty="0">
                <a:latin typeface="Calibri"/>
                <a:cs typeface="Calibri"/>
              </a:rPr>
              <a:t>new, </a:t>
            </a:r>
            <a:r>
              <a:rPr sz="2400" spc="150" dirty="0">
                <a:latin typeface="Calibri"/>
                <a:cs typeface="Calibri"/>
              </a:rPr>
              <a:t>future</a:t>
            </a:r>
            <a:r>
              <a:rPr sz="2400" spc="-360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882015" marR="37465" lvl="1" indent="-412115" algn="just">
              <a:lnSpc>
                <a:spcPts val="2850"/>
              </a:lnSpc>
              <a:spcBef>
                <a:spcPts val="105"/>
              </a:spcBef>
              <a:buFont typeface="Arial"/>
              <a:buChar char="○"/>
              <a:tabLst>
                <a:tab pos="882650" algn="l"/>
              </a:tabLst>
            </a:pPr>
            <a:r>
              <a:rPr sz="2400" spc="160" dirty="0">
                <a:latin typeface="Calibri"/>
                <a:cs typeface="Calibri"/>
              </a:rPr>
              <a:t>Important </a:t>
            </a:r>
            <a:r>
              <a:rPr sz="2400" spc="150" dirty="0">
                <a:latin typeface="Calibri"/>
                <a:cs typeface="Calibri"/>
              </a:rPr>
              <a:t>to </a:t>
            </a:r>
            <a:r>
              <a:rPr sz="2400" spc="185" dirty="0">
                <a:latin typeface="Calibri"/>
                <a:cs typeface="Calibri"/>
              </a:rPr>
              <a:t>apply </a:t>
            </a:r>
            <a:r>
              <a:rPr sz="2400" spc="125" dirty="0">
                <a:latin typeface="Calibri"/>
                <a:cs typeface="Calibri"/>
              </a:rPr>
              <a:t>similar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procedures  </a:t>
            </a:r>
            <a:r>
              <a:rPr sz="2400" spc="135" dirty="0">
                <a:latin typeface="Calibri"/>
                <a:cs typeface="Calibri"/>
              </a:rPr>
              <a:t>(feature </a:t>
            </a:r>
            <a:r>
              <a:rPr sz="2400" spc="140" dirty="0">
                <a:latin typeface="Calibri"/>
                <a:cs typeface="Calibri"/>
              </a:rPr>
              <a:t>normalization,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dimensionality  reduction) to </a:t>
            </a:r>
            <a:r>
              <a:rPr sz="2400" spc="175" dirty="0">
                <a:latin typeface="Calibri"/>
                <a:cs typeface="Calibri"/>
              </a:rPr>
              <a:t>new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0059" y="2393545"/>
            <a:ext cx="3270043" cy="3195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7825" y="975166"/>
            <a:ext cx="8978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Machine </a:t>
            </a:r>
            <a:r>
              <a:rPr spc="250" dirty="0"/>
              <a:t>Learning </a:t>
            </a:r>
            <a:r>
              <a:rPr spc="150" dirty="0"/>
              <a:t>in</a:t>
            </a:r>
            <a:r>
              <a:rPr spc="-85" dirty="0"/>
              <a:t> </a:t>
            </a:r>
            <a:r>
              <a:rPr spc="250" dirty="0"/>
              <a:t>Production</a:t>
            </a:r>
          </a:p>
        </p:txBody>
      </p:sp>
      <p:sp>
        <p:nvSpPr>
          <p:cNvPr id="3" name="object 3"/>
          <p:cNvSpPr/>
          <p:nvPr/>
        </p:nvSpPr>
        <p:spPr>
          <a:xfrm>
            <a:off x="2960619" y="2274320"/>
            <a:ext cx="6270737" cy="3423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2664" y="975166"/>
            <a:ext cx="8148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/>
              <a:t>Lifecycle </a:t>
            </a:r>
            <a:r>
              <a:rPr spc="305" dirty="0"/>
              <a:t>of </a:t>
            </a:r>
            <a:r>
              <a:rPr spc="35" dirty="0"/>
              <a:t>ML </a:t>
            </a:r>
            <a:r>
              <a:rPr spc="150" dirty="0"/>
              <a:t>in</a:t>
            </a:r>
            <a:r>
              <a:rPr spc="35" dirty="0"/>
              <a:t> </a:t>
            </a:r>
            <a:r>
              <a:rPr spc="250" dirty="0"/>
              <a:t>Production</a:t>
            </a:r>
          </a:p>
        </p:txBody>
      </p:sp>
      <p:sp>
        <p:nvSpPr>
          <p:cNvPr id="3" name="object 3"/>
          <p:cNvSpPr/>
          <p:nvPr/>
        </p:nvSpPr>
        <p:spPr>
          <a:xfrm>
            <a:off x="4553639" y="2269795"/>
            <a:ext cx="3177344" cy="3177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6751" y="1668329"/>
            <a:ext cx="2023218" cy="640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2427" y="975166"/>
            <a:ext cx="37884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Using</a:t>
            </a:r>
            <a:r>
              <a:rPr spc="85" dirty="0"/>
              <a:t> </a:t>
            </a:r>
            <a:r>
              <a:rPr spc="290" dirty="0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4322" y="2434308"/>
            <a:ext cx="6052185" cy="32912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4815" marR="5080" indent="-412115">
              <a:lnSpc>
                <a:spcPct val="99600"/>
              </a:lnSpc>
              <a:spcBef>
                <a:spcPts val="11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35" dirty="0">
                <a:latin typeface="Calibri"/>
                <a:cs typeface="Calibri"/>
              </a:rPr>
              <a:t>One</a:t>
            </a:r>
            <a:r>
              <a:rPr sz="2400" spc="-34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of </a:t>
            </a:r>
            <a:r>
              <a:rPr sz="2400" spc="150" dirty="0">
                <a:latin typeface="Calibri"/>
                <a:cs typeface="Calibri"/>
              </a:rPr>
              <a:t>the </a:t>
            </a:r>
            <a:r>
              <a:rPr sz="2400" spc="200" dirty="0">
                <a:latin typeface="Calibri"/>
                <a:cs typeface="Calibri"/>
              </a:rPr>
              <a:t>most </a:t>
            </a:r>
            <a:r>
              <a:rPr sz="2400" spc="175" dirty="0">
                <a:latin typeface="Calibri"/>
                <a:cs typeface="Calibri"/>
              </a:rPr>
              <a:t>popular </a:t>
            </a:r>
            <a:r>
              <a:rPr sz="2400" spc="210" dirty="0">
                <a:latin typeface="Calibri"/>
                <a:cs typeface="Calibri"/>
              </a:rPr>
              <a:t>programming  </a:t>
            </a:r>
            <a:r>
              <a:rPr sz="2400" spc="215" dirty="0">
                <a:latin typeface="Calibri"/>
                <a:cs typeface="Calibri"/>
              </a:rPr>
              <a:t>languages </a:t>
            </a:r>
            <a:r>
              <a:rPr sz="2400" spc="150" dirty="0">
                <a:latin typeface="Calibri"/>
                <a:cs typeface="Calibri"/>
              </a:rPr>
              <a:t>for </a:t>
            </a:r>
            <a:r>
              <a:rPr sz="2400" spc="185" dirty="0">
                <a:latin typeface="Calibri"/>
                <a:cs typeface="Calibri"/>
              </a:rPr>
              <a:t>data </a:t>
            </a:r>
            <a:r>
              <a:rPr sz="2400" spc="180" dirty="0">
                <a:latin typeface="Calibri"/>
                <a:cs typeface="Calibri"/>
              </a:rPr>
              <a:t>science </a:t>
            </a:r>
            <a:r>
              <a:rPr sz="2400" spc="190" dirty="0">
                <a:latin typeface="Calibri"/>
                <a:cs typeface="Calibri"/>
              </a:rPr>
              <a:t>(#1 </a:t>
            </a:r>
            <a:r>
              <a:rPr sz="2400" spc="114" dirty="0">
                <a:latin typeface="Calibri"/>
                <a:cs typeface="Calibri"/>
              </a:rPr>
              <a:t>in  </a:t>
            </a:r>
            <a:r>
              <a:rPr sz="2400" spc="229" dirty="0">
                <a:latin typeface="Calibri"/>
                <a:cs typeface="Calibri"/>
              </a:rPr>
              <a:t>2017)</a:t>
            </a:r>
            <a:endParaRPr sz="2400">
              <a:latin typeface="Calibri"/>
              <a:cs typeface="Calibri"/>
            </a:endParaRPr>
          </a:p>
          <a:p>
            <a:pPr marL="424815" indent="-412115">
              <a:lnSpc>
                <a:spcPts val="2835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75" dirty="0">
                <a:latin typeface="Calibri"/>
                <a:cs typeface="Calibri"/>
              </a:rPr>
              <a:t>Allows </a:t>
            </a:r>
            <a:r>
              <a:rPr sz="2400" spc="150" dirty="0">
                <a:latin typeface="Calibri"/>
                <a:cs typeface="Calibri"/>
              </a:rPr>
              <a:t>direct </a:t>
            </a:r>
            <a:r>
              <a:rPr sz="2400" spc="140" dirty="0">
                <a:latin typeface="Calibri"/>
                <a:cs typeface="Calibri"/>
              </a:rPr>
              <a:t>interaction </a:t>
            </a:r>
            <a:r>
              <a:rPr sz="2400" spc="130" dirty="0">
                <a:latin typeface="Calibri"/>
                <a:cs typeface="Calibri"/>
              </a:rPr>
              <a:t>with</a:t>
            </a:r>
            <a:r>
              <a:rPr sz="2400" spc="-165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  <a:p>
            <a:pPr marL="424815" indent="-412115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35" dirty="0">
                <a:latin typeface="Calibri"/>
                <a:cs typeface="Calibri"/>
              </a:rPr>
              <a:t>Large </a:t>
            </a:r>
            <a:r>
              <a:rPr sz="2400" spc="190" dirty="0">
                <a:latin typeface="Calibri"/>
                <a:cs typeface="Calibri"/>
              </a:rPr>
              <a:t>number </a:t>
            </a:r>
            <a:r>
              <a:rPr sz="2400" spc="180" dirty="0">
                <a:latin typeface="Calibri"/>
                <a:cs typeface="Calibri"/>
              </a:rPr>
              <a:t>of </a:t>
            </a:r>
            <a:r>
              <a:rPr sz="2400" spc="160" dirty="0">
                <a:latin typeface="Calibri"/>
                <a:cs typeface="Calibri"/>
              </a:rPr>
              <a:t>useful</a:t>
            </a:r>
            <a:r>
              <a:rPr sz="2400" spc="-310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libraries</a:t>
            </a:r>
            <a:endParaRPr sz="2400">
              <a:latin typeface="Calibri"/>
              <a:cs typeface="Calibri"/>
            </a:endParaRPr>
          </a:p>
          <a:p>
            <a:pPr marL="424815" marR="53340" indent="-412115">
              <a:lnSpc>
                <a:spcPts val="2850"/>
              </a:lnSpc>
              <a:spcBef>
                <a:spcPts val="10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90" dirty="0">
                <a:latin typeface="Calibri"/>
                <a:cs typeface="Calibri"/>
              </a:rPr>
              <a:t>Growing </a:t>
            </a:r>
            <a:r>
              <a:rPr sz="2400" spc="200" dirty="0">
                <a:latin typeface="Calibri"/>
                <a:cs typeface="Calibri"/>
              </a:rPr>
              <a:t>ecosystem </a:t>
            </a:r>
            <a:r>
              <a:rPr sz="2400" spc="235" dirty="0">
                <a:latin typeface="Calibri"/>
                <a:cs typeface="Calibri"/>
              </a:rPr>
              <a:t>- </a:t>
            </a:r>
            <a:r>
              <a:rPr sz="2400" spc="180" dirty="0">
                <a:latin typeface="Calibri"/>
                <a:cs typeface="Calibri"/>
              </a:rPr>
              <a:t>support </a:t>
            </a:r>
            <a:r>
              <a:rPr sz="2400" spc="150" dirty="0">
                <a:latin typeface="Calibri"/>
                <a:cs typeface="Calibri"/>
              </a:rPr>
              <a:t>for </a:t>
            </a:r>
            <a:r>
              <a:rPr sz="2400" spc="200" dirty="0">
                <a:latin typeface="Calibri"/>
                <a:cs typeface="Calibri"/>
              </a:rPr>
              <a:t>web  </a:t>
            </a:r>
            <a:r>
              <a:rPr sz="2400" spc="150" dirty="0">
                <a:latin typeface="Calibri"/>
                <a:cs typeface="Calibri"/>
              </a:rPr>
              <a:t>services, interfaces, </a:t>
            </a:r>
            <a:r>
              <a:rPr sz="2400" spc="185" dirty="0">
                <a:latin typeface="Calibri"/>
                <a:cs typeface="Calibri"/>
              </a:rPr>
              <a:t>data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management</a:t>
            </a:r>
            <a:endParaRPr sz="2400">
              <a:latin typeface="Calibri"/>
              <a:cs typeface="Calibri"/>
            </a:endParaRPr>
          </a:p>
          <a:p>
            <a:pPr marL="424815" marR="518795" indent="-412115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65" dirty="0">
                <a:latin typeface="Calibri"/>
                <a:cs typeface="Calibri"/>
              </a:rPr>
              <a:t>Great </a:t>
            </a:r>
            <a:r>
              <a:rPr sz="2400" spc="150" dirty="0">
                <a:latin typeface="Calibri"/>
                <a:cs typeface="Calibri"/>
              </a:rPr>
              <a:t>for </a:t>
            </a:r>
            <a:r>
              <a:rPr sz="2400" spc="165" dirty="0">
                <a:latin typeface="Calibri"/>
                <a:cs typeface="Calibri"/>
              </a:rPr>
              <a:t>computationally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intensive  </a:t>
            </a:r>
            <a:r>
              <a:rPr sz="2400" spc="185" dirty="0">
                <a:latin typeface="Calibri"/>
                <a:cs typeface="Calibri"/>
              </a:rPr>
              <a:t>tasks </a:t>
            </a:r>
            <a:r>
              <a:rPr sz="2400" dirty="0">
                <a:latin typeface="Arial"/>
                <a:cs typeface="Arial"/>
              </a:rPr>
              <a:t>→ </a:t>
            </a:r>
            <a:r>
              <a:rPr sz="2400" spc="310" dirty="0">
                <a:latin typeface="Calibri"/>
                <a:cs typeface="Calibri"/>
              </a:rPr>
              <a:t>GPU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support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62685" y="2494495"/>
            <a:ext cx="4449440" cy="2984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9430" y="975166"/>
            <a:ext cx="3274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scikit-learn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4322" y="2434308"/>
            <a:ext cx="6087745" cy="2567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4815" marR="5080" indent="-412115">
              <a:lnSpc>
                <a:spcPct val="99600"/>
              </a:lnSpc>
              <a:spcBef>
                <a:spcPts val="11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35" dirty="0">
                <a:latin typeface="Calibri"/>
                <a:cs typeface="Calibri"/>
              </a:rPr>
              <a:t>Open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source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project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containing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250" dirty="0">
                <a:latin typeface="Calibri"/>
                <a:cs typeface="Calibri"/>
              </a:rPr>
              <a:t>good  </a:t>
            </a:r>
            <a:r>
              <a:rPr sz="2400" spc="190" dirty="0">
                <a:latin typeface="Calibri"/>
                <a:cs typeface="Calibri"/>
              </a:rPr>
              <a:t>number </a:t>
            </a:r>
            <a:r>
              <a:rPr sz="2400" spc="180" dirty="0">
                <a:latin typeface="Calibri"/>
                <a:cs typeface="Calibri"/>
              </a:rPr>
              <a:t>of </a:t>
            </a:r>
            <a:r>
              <a:rPr sz="2400" spc="165" dirty="0">
                <a:latin typeface="Calibri"/>
                <a:cs typeface="Calibri"/>
              </a:rPr>
              <a:t>state-of-the-art </a:t>
            </a:r>
            <a:r>
              <a:rPr sz="2400" spc="310" dirty="0">
                <a:latin typeface="Calibri"/>
                <a:cs typeface="Calibri"/>
              </a:rPr>
              <a:t>ML  </a:t>
            </a:r>
            <a:r>
              <a:rPr sz="2400" spc="175" dirty="0">
                <a:latin typeface="Calibri"/>
                <a:cs typeface="Calibri"/>
              </a:rPr>
              <a:t>algorithms</a:t>
            </a:r>
            <a:endParaRPr sz="2400">
              <a:latin typeface="Calibri"/>
              <a:cs typeface="Calibri"/>
            </a:endParaRPr>
          </a:p>
          <a:p>
            <a:pPr marL="424815" marR="847725" indent="-412115">
              <a:lnSpc>
                <a:spcPts val="2850"/>
              </a:lnSpc>
              <a:spcBef>
                <a:spcPts val="9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29" dirty="0">
                <a:latin typeface="Calibri"/>
                <a:cs typeface="Calibri"/>
              </a:rPr>
              <a:t>Good </a:t>
            </a:r>
            <a:r>
              <a:rPr sz="2400" spc="175" dirty="0">
                <a:latin typeface="Calibri"/>
                <a:cs typeface="Calibri"/>
              </a:rPr>
              <a:t>documentation, </a:t>
            </a:r>
            <a:r>
              <a:rPr sz="2400" spc="155" dirty="0">
                <a:latin typeface="Calibri"/>
                <a:cs typeface="Calibri"/>
              </a:rPr>
              <a:t>active</a:t>
            </a:r>
            <a:r>
              <a:rPr sz="2400" spc="-25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user  </a:t>
            </a:r>
            <a:r>
              <a:rPr sz="2400" spc="190" dirty="0">
                <a:latin typeface="Calibri"/>
                <a:cs typeface="Calibri"/>
              </a:rPr>
              <a:t>community</a:t>
            </a:r>
            <a:endParaRPr sz="2400">
              <a:latin typeface="Calibri"/>
              <a:cs typeface="Calibri"/>
            </a:endParaRPr>
          </a:p>
          <a:p>
            <a:pPr marL="424815" marR="688975" indent="-412115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90" dirty="0">
                <a:latin typeface="Calibri"/>
                <a:cs typeface="Calibri"/>
              </a:rPr>
              <a:t>Works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well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with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a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number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of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other  </a:t>
            </a:r>
            <a:r>
              <a:rPr sz="2400" spc="125" dirty="0">
                <a:latin typeface="Calibri"/>
                <a:cs typeface="Calibri"/>
              </a:rPr>
              <a:t>libraries </a:t>
            </a:r>
            <a:r>
              <a:rPr sz="2400" spc="160" dirty="0">
                <a:latin typeface="Calibri"/>
                <a:cs typeface="Calibri"/>
              </a:rPr>
              <a:t>(numpy,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pandas)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2784" y="2000145"/>
            <a:ext cx="3809992" cy="380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812" y="975166"/>
            <a:ext cx="68319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/>
              <a:t>Other </a:t>
            </a:r>
            <a:r>
              <a:rPr spc="225" dirty="0"/>
              <a:t>libraries </a:t>
            </a:r>
            <a:r>
              <a:rPr spc="290" dirty="0"/>
              <a:t>and</a:t>
            </a:r>
            <a:r>
              <a:rPr spc="-85" dirty="0"/>
              <a:t> </a:t>
            </a:r>
            <a:r>
              <a:rPr spc="229" dirty="0"/>
              <a:t>tools</a:t>
            </a:r>
          </a:p>
        </p:txBody>
      </p:sp>
      <p:sp>
        <p:nvSpPr>
          <p:cNvPr id="3" name="object 3"/>
          <p:cNvSpPr/>
          <p:nvPr/>
        </p:nvSpPr>
        <p:spPr>
          <a:xfrm>
            <a:off x="1287122" y="2181858"/>
            <a:ext cx="2408570" cy="2408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9416" y="2582905"/>
            <a:ext cx="3413168" cy="1518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6307" y="2805494"/>
            <a:ext cx="2383742" cy="827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21088" y="4512066"/>
            <a:ext cx="5419714" cy="1114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81472" y="4799290"/>
            <a:ext cx="3446693" cy="827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7973" y="975166"/>
            <a:ext cx="49771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Preparing </a:t>
            </a:r>
            <a:r>
              <a:rPr spc="235" dirty="0"/>
              <a:t>to</a:t>
            </a:r>
            <a:r>
              <a:rPr spc="-15" dirty="0"/>
              <a:t> </a:t>
            </a:r>
            <a:r>
              <a:rPr spc="310" dirty="0"/>
              <a:t>code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pc="225" dirty="0"/>
              <a:t>We </a:t>
            </a:r>
            <a:r>
              <a:rPr spc="75" dirty="0"/>
              <a:t>will </a:t>
            </a:r>
            <a:r>
              <a:rPr spc="200" dirty="0"/>
              <a:t>be using </a:t>
            </a:r>
            <a:r>
              <a:rPr spc="204" dirty="0"/>
              <a:t>Python</a:t>
            </a:r>
            <a:r>
              <a:rPr spc="-320" dirty="0"/>
              <a:t> </a:t>
            </a:r>
            <a:r>
              <a:rPr spc="285" dirty="0"/>
              <a:t>3</a:t>
            </a:r>
          </a:p>
          <a:p>
            <a:pPr marL="424815" marR="727075" indent="-412115">
              <a:lnSpc>
                <a:spcPts val="2850"/>
              </a:lnSpc>
              <a:spcBef>
                <a:spcPts val="12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pc="210" dirty="0"/>
              <a:t>Recommended:</a:t>
            </a:r>
            <a:r>
              <a:rPr spc="75" dirty="0"/>
              <a:t> </a:t>
            </a:r>
            <a:r>
              <a:rPr spc="229" dirty="0"/>
              <a:t>Anaconda</a:t>
            </a:r>
            <a:r>
              <a:rPr spc="75" dirty="0"/>
              <a:t> </a:t>
            </a:r>
            <a:r>
              <a:rPr spc="160" dirty="0"/>
              <a:t>(most</a:t>
            </a:r>
            <a:r>
              <a:rPr spc="75" dirty="0"/>
              <a:t> </a:t>
            </a:r>
            <a:r>
              <a:rPr spc="229" dirty="0"/>
              <a:t>packages</a:t>
            </a:r>
            <a:r>
              <a:rPr spc="75" dirty="0"/>
              <a:t> </a:t>
            </a:r>
            <a:r>
              <a:rPr spc="150" dirty="0"/>
              <a:t>that</a:t>
            </a:r>
            <a:r>
              <a:rPr spc="75" dirty="0"/>
              <a:t> </a:t>
            </a:r>
            <a:r>
              <a:rPr spc="165" dirty="0"/>
              <a:t>we</a:t>
            </a:r>
            <a:r>
              <a:rPr spc="75" dirty="0"/>
              <a:t> </a:t>
            </a:r>
            <a:r>
              <a:rPr spc="190" dirty="0"/>
              <a:t>need</a:t>
            </a:r>
            <a:r>
              <a:rPr spc="75" dirty="0"/>
              <a:t> </a:t>
            </a:r>
            <a:r>
              <a:rPr spc="140" dirty="0"/>
              <a:t>are  </a:t>
            </a:r>
            <a:r>
              <a:rPr spc="155" dirty="0"/>
              <a:t>already </a:t>
            </a:r>
            <a:r>
              <a:rPr spc="190" dirty="0"/>
              <a:t>bundled</a:t>
            </a:r>
            <a:r>
              <a:rPr spc="-5" dirty="0"/>
              <a:t> </a:t>
            </a:r>
            <a:r>
              <a:rPr spc="80" dirty="0"/>
              <a:t>in)</a:t>
            </a:r>
          </a:p>
          <a:p>
            <a:pPr marL="424815" indent="-412115">
              <a:lnSpc>
                <a:spcPts val="2755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pc="240" dirty="0"/>
              <a:t>Check</a:t>
            </a:r>
            <a:r>
              <a:rPr spc="75" dirty="0"/>
              <a:t> </a:t>
            </a:r>
            <a:r>
              <a:rPr spc="150" dirty="0"/>
              <a:t>that</a:t>
            </a:r>
            <a:r>
              <a:rPr spc="75" dirty="0"/>
              <a:t> </a:t>
            </a:r>
            <a:r>
              <a:rPr spc="160" dirty="0"/>
              <a:t>your</a:t>
            </a:r>
            <a:r>
              <a:rPr spc="75" dirty="0"/>
              <a:t> </a:t>
            </a:r>
            <a:r>
              <a:rPr spc="150" dirty="0"/>
              <a:t>version</a:t>
            </a:r>
            <a:r>
              <a:rPr spc="75" dirty="0"/>
              <a:t> </a:t>
            </a:r>
            <a:r>
              <a:rPr spc="180" dirty="0"/>
              <a:t>of</a:t>
            </a:r>
            <a:r>
              <a:rPr spc="75" dirty="0"/>
              <a:t> </a:t>
            </a:r>
            <a:r>
              <a:rPr spc="165" dirty="0"/>
              <a:t>these</a:t>
            </a:r>
            <a:r>
              <a:rPr spc="75" dirty="0"/>
              <a:t> </a:t>
            </a:r>
            <a:r>
              <a:rPr spc="229" dirty="0"/>
              <a:t>packages</a:t>
            </a:r>
            <a:r>
              <a:rPr spc="75" dirty="0"/>
              <a:t> </a:t>
            </a:r>
            <a:r>
              <a:rPr spc="140" dirty="0"/>
              <a:t>are</a:t>
            </a:r>
            <a:r>
              <a:rPr spc="75" dirty="0"/>
              <a:t> </a:t>
            </a:r>
            <a:r>
              <a:rPr spc="165" dirty="0"/>
              <a:t>equal</a:t>
            </a:r>
            <a:r>
              <a:rPr spc="75" dirty="0"/>
              <a:t> </a:t>
            </a:r>
            <a:r>
              <a:rPr spc="105" dirty="0"/>
              <a:t>to,</a:t>
            </a:r>
            <a:r>
              <a:rPr spc="75" dirty="0"/>
              <a:t> </a:t>
            </a:r>
            <a:r>
              <a:rPr spc="130" dirty="0"/>
              <a:t>or</a:t>
            </a:r>
            <a:r>
              <a:rPr spc="75" dirty="0"/>
              <a:t> </a:t>
            </a:r>
            <a:r>
              <a:rPr spc="130" dirty="0"/>
              <a:t>newer.</a:t>
            </a:r>
          </a:p>
          <a:p>
            <a:pPr marL="882015" lvl="1" indent="-381635">
              <a:lnSpc>
                <a:spcPts val="2395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000" spc="175" dirty="0">
                <a:latin typeface="Calibri"/>
                <a:cs typeface="Calibri"/>
              </a:rPr>
              <a:t>Python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150" dirty="0">
                <a:latin typeface="Calibri"/>
                <a:cs typeface="Calibri"/>
              </a:rPr>
              <a:t>3.5.2</a:t>
            </a:r>
            <a:endParaRPr sz="2000">
              <a:latin typeface="Calibri"/>
              <a:cs typeface="Calibri"/>
            </a:endParaRPr>
          </a:p>
          <a:p>
            <a:pPr marL="882015" lvl="1" indent="-381635">
              <a:lnSpc>
                <a:spcPct val="100000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000" spc="235" dirty="0">
                <a:latin typeface="Calibri"/>
                <a:cs typeface="Calibri"/>
              </a:rPr>
              <a:t>NumPy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150" dirty="0">
                <a:latin typeface="Calibri"/>
                <a:cs typeface="Calibri"/>
              </a:rPr>
              <a:t>1.9.1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2264" y="4345781"/>
            <a:ext cx="26028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indent="-38163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94335" algn="l"/>
                <a:tab pos="394970" algn="l"/>
              </a:tabLst>
            </a:pPr>
            <a:r>
              <a:rPr sz="2000" spc="204" dirty="0">
                <a:latin typeface="Calibri"/>
                <a:cs typeface="Calibri"/>
              </a:rPr>
              <a:t>SciPy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0.14.0</a:t>
            </a:r>
            <a:endParaRPr sz="2000">
              <a:latin typeface="Calibri"/>
              <a:cs typeface="Calibri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○"/>
              <a:tabLst>
                <a:tab pos="394335" algn="l"/>
                <a:tab pos="394970" algn="l"/>
              </a:tabLst>
            </a:pPr>
            <a:r>
              <a:rPr sz="2000" spc="130" dirty="0">
                <a:latin typeface="Calibri"/>
                <a:cs typeface="Calibri"/>
              </a:rPr>
              <a:t>Scikit-learn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0.15.2</a:t>
            </a:r>
            <a:endParaRPr sz="2000">
              <a:latin typeface="Calibri"/>
              <a:cs typeface="Calibri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○"/>
              <a:tabLst>
                <a:tab pos="394335" algn="l"/>
                <a:tab pos="394970" algn="l"/>
              </a:tabLst>
            </a:pPr>
            <a:r>
              <a:rPr sz="2000" spc="125" dirty="0">
                <a:latin typeface="Calibri"/>
                <a:cs typeface="Calibri"/>
              </a:rPr>
              <a:t>Matplotlib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150" dirty="0">
                <a:latin typeface="Calibri"/>
                <a:cs typeface="Calibri"/>
              </a:rPr>
              <a:t>1.4.0</a:t>
            </a:r>
            <a:endParaRPr sz="2000">
              <a:latin typeface="Calibri"/>
              <a:cs typeface="Calibri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○"/>
              <a:tabLst>
                <a:tab pos="394335" algn="l"/>
                <a:tab pos="394970" algn="l"/>
              </a:tabLst>
            </a:pPr>
            <a:r>
              <a:rPr sz="2000" spc="190" dirty="0">
                <a:latin typeface="Calibri"/>
                <a:cs typeface="Calibri"/>
              </a:rPr>
              <a:t>Pandas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160" dirty="0">
                <a:latin typeface="Calibri"/>
                <a:cs typeface="Calibri"/>
              </a:rPr>
              <a:t>0.15.2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10160" y="4029116"/>
            <a:ext cx="3976370" cy="1539875"/>
          </a:xfrm>
          <a:custGeom>
            <a:avLst/>
            <a:gdLst/>
            <a:ahLst/>
            <a:cxnLst/>
            <a:rect l="l" t="t" r="r" b="b"/>
            <a:pathLst>
              <a:path w="3976370" h="1539875">
                <a:moveTo>
                  <a:pt x="3471086" y="117000"/>
                </a:moveTo>
                <a:lnTo>
                  <a:pt x="2067498" y="117000"/>
                </a:lnTo>
                <a:lnTo>
                  <a:pt x="2097529" y="90309"/>
                </a:lnTo>
                <a:lnTo>
                  <a:pt x="2134103" y="66518"/>
                </a:lnTo>
                <a:lnTo>
                  <a:pt x="2176468" y="45901"/>
                </a:lnTo>
                <a:lnTo>
                  <a:pt x="2223868" y="28732"/>
                </a:lnTo>
                <a:lnTo>
                  <a:pt x="2275551" y="15285"/>
                </a:lnTo>
                <a:lnTo>
                  <a:pt x="2330762" y="5833"/>
                </a:lnTo>
                <a:lnTo>
                  <a:pt x="2388748" y="650"/>
                </a:lnTo>
                <a:lnTo>
                  <a:pt x="2447554" y="0"/>
                </a:lnTo>
                <a:lnTo>
                  <a:pt x="2505149" y="3813"/>
                </a:lnTo>
                <a:lnTo>
                  <a:pt x="2560697" y="11897"/>
                </a:lnTo>
                <a:lnTo>
                  <a:pt x="2613360" y="24061"/>
                </a:lnTo>
                <a:lnTo>
                  <a:pt x="2662302" y="40110"/>
                </a:lnTo>
                <a:lnTo>
                  <a:pt x="2706685" y="59854"/>
                </a:lnTo>
                <a:lnTo>
                  <a:pt x="2745672" y="83100"/>
                </a:lnTo>
                <a:lnTo>
                  <a:pt x="3425729" y="83100"/>
                </a:lnTo>
                <a:lnTo>
                  <a:pt x="3453863" y="101656"/>
                </a:lnTo>
                <a:lnTo>
                  <a:pt x="3471086" y="117000"/>
                </a:lnTo>
                <a:close/>
              </a:path>
              <a:path w="3976370" h="1539875">
                <a:moveTo>
                  <a:pt x="3425729" y="83100"/>
                </a:moveTo>
                <a:lnTo>
                  <a:pt x="2745672" y="83100"/>
                </a:lnTo>
                <a:lnTo>
                  <a:pt x="2785262" y="61479"/>
                </a:lnTo>
                <a:lnTo>
                  <a:pt x="2829110" y="42937"/>
                </a:lnTo>
                <a:lnTo>
                  <a:pt x="2876583" y="27578"/>
                </a:lnTo>
                <a:lnTo>
                  <a:pt x="2927049" y="15505"/>
                </a:lnTo>
                <a:lnTo>
                  <a:pt x="2979874" y="6824"/>
                </a:lnTo>
                <a:lnTo>
                  <a:pt x="3034427" y="1639"/>
                </a:lnTo>
                <a:lnTo>
                  <a:pt x="3090074" y="53"/>
                </a:lnTo>
                <a:lnTo>
                  <a:pt x="3146183" y="2172"/>
                </a:lnTo>
                <a:lnTo>
                  <a:pt x="3202121" y="8100"/>
                </a:lnTo>
                <a:lnTo>
                  <a:pt x="3262687" y="19166"/>
                </a:lnTo>
                <a:lnTo>
                  <a:pt x="3318784" y="34420"/>
                </a:lnTo>
                <a:lnTo>
                  <a:pt x="3369772" y="53497"/>
                </a:lnTo>
                <a:lnTo>
                  <a:pt x="3415011" y="76031"/>
                </a:lnTo>
                <a:lnTo>
                  <a:pt x="3425729" y="83100"/>
                </a:lnTo>
                <a:close/>
              </a:path>
              <a:path w="3976370" h="1539875">
                <a:moveTo>
                  <a:pt x="3519238" y="180100"/>
                </a:moveTo>
                <a:lnTo>
                  <a:pt x="1290625" y="180100"/>
                </a:lnTo>
                <a:lnTo>
                  <a:pt x="1320598" y="154093"/>
                </a:lnTo>
                <a:lnTo>
                  <a:pt x="1355753" y="130361"/>
                </a:lnTo>
                <a:lnTo>
                  <a:pt x="1395618" y="109080"/>
                </a:lnTo>
                <a:lnTo>
                  <a:pt x="1439722" y="90425"/>
                </a:lnTo>
                <a:lnTo>
                  <a:pt x="1487593" y="74573"/>
                </a:lnTo>
                <a:lnTo>
                  <a:pt x="1538761" y="61701"/>
                </a:lnTo>
                <a:lnTo>
                  <a:pt x="1592753" y="51984"/>
                </a:lnTo>
                <a:lnTo>
                  <a:pt x="1649099" y="45600"/>
                </a:lnTo>
                <a:lnTo>
                  <a:pt x="1700113" y="42888"/>
                </a:lnTo>
                <a:lnTo>
                  <a:pt x="1750895" y="42991"/>
                </a:lnTo>
                <a:lnTo>
                  <a:pt x="1801062" y="45844"/>
                </a:lnTo>
                <a:lnTo>
                  <a:pt x="1850226" y="51380"/>
                </a:lnTo>
                <a:lnTo>
                  <a:pt x="1898001" y="59534"/>
                </a:lnTo>
                <a:lnTo>
                  <a:pt x="1944002" y="70239"/>
                </a:lnTo>
                <a:lnTo>
                  <a:pt x="1987843" y="83429"/>
                </a:lnTo>
                <a:lnTo>
                  <a:pt x="2029137" y="99038"/>
                </a:lnTo>
                <a:lnTo>
                  <a:pt x="2067498" y="117000"/>
                </a:lnTo>
                <a:lnTo>
                  <a:pt x="3471086" y="117000"/>
                </a:lnTo>
                <a:lnTo>
                  <a:pt x="3485687" y="130007"/>
                </a:lnTo>
                <a:lnTo>
                  <a:pt x="3509845" y="160719"/>
                </a:lnTo>
                <a:lnTo>
                  <a:pt x="3519238" y="180100"/>
                </a:lnTo>
                <a:close/>
              </a:path>
              <a:path w="3976370" h="1539875">
                <a:moveTo>
                  <a:pt x="481391" y="1260164"/>
                </a:moveTo>
                <a:lnTo>
                  <a:pt x="427076" y="1257595"/>
                </a:lnTo>
                <a:lnTo>
                  <a:pt x="374490" y="1251252"/>
                </a:lnTo>
                <a:lnTo>
                  <a:pt x="324294" y="1241322"/>
                </a:lnTo>
                <a:lnTo>
                  <a:pt x="277149" y="1227990"/>
                </a:lnTo>
                <a:lnTo>
                  <a:pt x="233714" y="1211443"/>
                </a:lnTo>
                <a:lnTo>
                  <a:pt x="194650" y="1191867"/>
                </a:lnTo>
                <a:lnTo>
                  <a:pt x="160618" y="1169448"/>
                </a:lnTo>
                <a:lnTo>
                  <a:pt x="105970" y="1109631"/>
                </a:lnTo>
                <a:lnTo>
                  <a:pt x="91911" y="1073697"/>
                </a:lnTo>
                <a:lnTo>
                  <a:pt x="89874" y="1037399"/>
                </a:lnTo>
                <a:lnTo>
                  <a:pt x="99633" y="1001567"/>
                </a:lnTo>
                <a:lnTo>
                  <a:pt x="120962" y="967033"/>
                </a:lnTo>
                <a:lnTo>
                  <a:pt x="153636" y="934625"/>
                </a:lnTo>
                <a:lnTo>
                  <a:pt x="197427" y="905173"/>
                </a:lnTo>
                <a:lnTo>
                  <a:pt x="138132" y="882680"/>
                </a:lnTo>
                <a:lnTo>
                  <a:pt x="88468" y="855444"/>
                </a:lnTo>
                <a:lnTo>
                  <a:pt x="49127" y="824303"/>
                </a:lnTo>
                <a:lnTo>
                  <a:pt x="20806" y="790095"/>
                </a:lnTo>
                <a:lnTo>
                  <a:pt x="4199" y="753658"/>
                </a:lnTo>
                <a:lnTo>
                  <a:pt x="0" y="715830"/>
                </a:lnTo>
                <a:lnTo>
                  <a:pt x="8902" y="677449"/>
                </a:lnTo>
                <a:lnTo>
                  <a:pt x="54774" y="615088"/>
                </a:lnTo>
                <a:lnTo>
                  <a:pt x="90233" y="588109"/>
                </a:lnTo>
                <a:lnTo>
                  <a:pt x="132893" y="564477"/>
                </a:lnTo>
                <a:lnTo>
                  <a:pt x="181891" y="544600"/>
                </a:lnTo>
                <a:lnTo>
                  <a:pt x="236366" y="528889"/>
                </a:lnTo>
                <a:lnTo>
                  <a:pt x="295457" y="517752"/>
                </a:lnTo>
                <a:lnTo>
                  <a:pt x="358302" y="511599"/>
                </a:lnTo>
                <a:lnTo>
                  <a:pt x="361652" y="506799"/>
                </a:lnTo>
                <a:lnTo>
                  <a:pt x="356114" y="469635"/>
                </a:lnTo>
                <a:lnTo>
                  <a:pt x="358538" y="432859"/>
                </a:lnTo>
                <a:lnTo>
                  <a:pt x="368656" y="396782"/>
                </a:lnTo>
                <a:lnTo>
                  <a:pt x="386199" y="361720"/>
                </a:lnTo>
                <a:lnTo>
                  <a:pt x="410902" y="327984"/>
                </a:lnTo>
                <a:lnTo>
                  <a:pt x="442495" y="295888"/>
                </a:lnTo>
                <a:lnTo>
                  <a:pt x="480712" y="265746"/>
                </a:lnTo>
                <a:lnTo>
                  <a:pt x="525284" y="237871"/>
                </a:lnTo>
                <a:lnTo>
                  <a:pt x="575945" y="212576"/>
                </a:lnTo>
                <a:lnTo>
                  <a:pt x="632426" y="190175"/>
                </a:lnTo>
                <a:lnTo>
                  <a:pt x="679021" y="175296"/>
                </a:lnTo>
                <a:lnTo>
                  <a:pt x="727375" y="162750"/>
                </a:lnTo>
                <a:lnTo>
                  <a:pt x="777191" y="152543"/>
                </a:lnTo>
                <a:lnTo>
                  <a:pt x="828174" y="144679"/>
                </a:lnTo>
                <a:lnTo>
                  <a:pt x="880026" y="139163"/>
                </a:lnTo>
                <a:lnTo>
                  <a:pt x="932452" y="135998"/>
                </a:lnTo>
                <a:lnTo>
                  <a:pt x="985156" y="135191"/>
                </a:lnTo>
                <a:lnTo>
                  <a:pt x="1037842" y="136745"/>
                </a:lnTo>
                <a:lnTo>
                  <a:pt x="1090212" y="140665"/>
                </a:lnTo>
                <a:lnTo>
                  <a:pt x="1141972" y="146956"/>
                </a:lnTo>
                <a:lnTo>
                  <a:pt x="1192825" y="155622"/>
                </a:lnTo>
                <a:lnTo>
                  <a:pt x="1242475" y="166669"/>
                </a:lnTo>
                <a:lnTo>
                  <a:pt x="1290625" y="180100"/>
                </a:lnTo>
                <a:lnTo>
                  <a:pt x="3519238" y="180100"/>
                </a:lnTo>
                <a:lnTo>
                  <a:pt x="3525695" y="193425"/>
                </a:lnTo>
                <a:lnTo>
                  <a:pt x="3582890" y="203691"/>
                </a:lnTo>
                <a:lnTo>
                  <a:pt x="3636766" y="217453"/>
                </a:lnTo>
                <a:lnTo>
                  <a:pt x="3686809" y="234485"/>
                </a:lnTo>
                <a:lnTo>
                  <a:pt x="3732505" y="254559"/>
                </a:lnTo>
                <a:lnTo>
                  <a:pt x="3773340" y="277450"/>
                </a:lnTo>
                <a:lnTo>
                  <a:pt x="3808800" y="302930"/>
                </a:lnTo>
                <a:lnTo>
                  <a:pt x="3838370" y="330774"/>
                </a:lnTo>
                <a:lnTo>
                  <a:pt x="3868378" y="372441"/>
                </a:lnTo>
                <a:lnTo>
                  <a:pt x="3884335" y="415734"/>
                </a:lnTo>
                <a:lnTo>
                  <a:pt x="3886201" y="459681"/>
                </a:lnTo>
                <a:lnTo>
                  <a:pt x="3873935" y="503310"/>
                </a:lnTo>
                <a:lnTo>
                  <a:pt x="3847495" y="545649"/>
                </a:lnTo>
                <a:lnTo>
                  <a:pt x="3893182" y="581728"/>
                </a:lnTo>
                <a:lnTo>
                  <a:pt x="3929051" y="620154"/>
                </a:lnTo>
                <a:lnTo>
                  <a:pt x="3954962" y="660388"/>
                </a:lnTo>
                <a:lnTo>
                  <a:pt x="3970779" y="701889"/>
                </a:lnTo>
                <a:lnTo>
                  <a:pt x="3976362" y="744118"/>
                </a:lnTo>
                <a:lnTo>
                  <a:pt x="3971572" y="786535"/>
                </a:lnTo>
                <a:lnTo>
                  <a:pt x="3956270" y="828600"/>
                </a:lnTo>
                <a:lnTo>
                  <a:pt x="3930320" y="869773"/>
                </a:lnTo>
                <a:lnTo>
                  <a:pt x="3905057" y="898459"/>
                </a:lnTo>
                <a:lnTo>
                  <a:pt x="3875024" y="925455"/>
                </a:lnTo>
                <a:lnTo>
                  <a:pt x="3840533" y="950630"/>
                </a:lnTo>
                <a:lnTo>
                  <a:pt x="3801897" y="973856"/>
                </a:lnTo>
                <a:lnTo>
                  <a:pt x="3759430" y="995005"/>
                </a:lnTo>
                <a:lnTo>
                  <a:pt x="3713444" y="1013948"/>
                </a:lnTo>
                <a:lnTo>
                  <a:pt x="3664253" y="1030555"/>
                </a:lnTo>
                <a:lnTo>
                  <a:pt x="3612170" y="1044697"/>
                </a:lnTo>
                <a:lnTo>
                  <a:pt x="3557507" y="1056246"/>
                </a:lnTo>
                <a:lnTo>
                  <a:pt x="3500578" y="1065072"/>
                </a:lnTo>
                <a:lnTo>
                  <a:pt x="3441696" y="1071048"/>
                </a:lnTo>
                <a:lnTo>
                  <a:pt x="3436323" y="1108648"/>
                </a:lnTo>
                <a:lnTo>
                  <a:pt x="3421687" y="1145041"/>
                </a:lnTo>
                <a:lnTo>
                  <a:pt x="3398262" y="1179809"/>
                </a:lnTo>
                <a:lnTo>
                  <a:pt x="3366524" y="1212529"/>
                </a:lnTo>
                <a:lnTo>
                  <a:pt x="3326950" y="1242781"/>
                </a:lnTo>
                <a:lnTo>
                  <a:pt x="3299521" y="1258772"/>
                </a:lnTo>
                <a:lnTo>
                  <a:pt x="536776" y="1258772"/>
                </a:lnTo>
                <a:lnTo>
                  <a:pt x="481391" y="1260164"/>
                </a:lnTo>
                <a:close/>
              </a:path>
              <a:path w="3976370" h="1539875">
                <a:moveTo>
                  <a:pt x="1177692" y="1447442"/>
                </a:moveTo>
                <a:lnTo>
                  <a:pt x="1126558" y="1447427"/>
                </a:lnTo>
                <a:lnTo>
                  <a:pt x="1075398" y="1445454"/>
                </a:lnTo>
                <a:lnTo>
                  <a:pt x="1024413" y="1441507"/>
                </a:lnTo>
                <a:lnTo>
                  <a:pt x="973801" y="1435572"/>
                </a:lnTo>
                <a:lnTo>
                  <a:pt x="919255" y="1426803"/>
                </a:lnTo>
                <a:lnTo>
                  <a:pt x="866550" y="1415824"/>
                </a:lnTo>
                <a:lnTo>
                  <a:pt x="815899" y="1402721"/>
                </a:lnTo>
                <a:lnTo>
                  <a:pt x="767516" y="1387580"/>
                </a:lnTo>
                <a:lnTo>
                  <a:pt x="721614" y="1370488"/>
                </a:lnTo>
                <a:lnTo>
                  <a:pt x="678405" y="1351530"/>
                </a:lnTo>
                <a:lnTo>
                  <a:pt x="638104" y="1330794"/>
                </a:lnTo>
                <a:lnTo>
                  <a:pt x="600923" y="1308364"/>
                </a:lnTo>
                <a:lnTo>
                  <a:pt x="567076" y="1284329"/>
                </a:lnTo>
                <a:lnTo>
                  <a:pt x="536776" y="1258772"/>
                </a:lnTo>
                <a:lnTo>
                  <a:pt x="3299521" y="1258772"/>
                </a:lnTo>
                <a:lnTo>
                  <a:pt x="3280016" y="1270144"/>
                </a:lnTo>
                <a:lnTo>
                  <a:pt x="3226198" y="1294198"/>
                </a:lnTo>
                <a:lnTo>
                  <a:pt x="3189381" y="1306622"/>
                </a:lnTo>
                <a:lnTo>
                  <a:pt x="2628272" y="1306622"/>
                </a:lnTo>
                <a:lnTo>
                  <a:pt x="2608304" y="1336319"/>
                </a:lnTo>
                <a:lnTo>
                  <a:pt x="2583368" y="1364543"/>
                </a:lnTo>
                <a:lnTo>
                  <a:pt x="2553760" y="1391162"/>
                </a:lnTo>
                <a:lnTo>
                  <a:pt x="2549921" y="1393972"/>
                </a:lnTo>
                <a:lnTo>
                  <a:pt x="1518174" y="1393972"/>
                </a:lnTo>
                <a:lnTo>
                  <a:pt x="1472800" y="1407246"/>
                </a:lnTo>
                <a:lnTo>
                  <a:pt x="1426005" y="1418666"/>
                </a:lnTo>
                <a:lnTo>
                  <a:pt x="1377988" y="1428218"/>
                </a:lnTo>
                <a:lnTo>
                  <a:pt x="1328948" y="1435887"/>
                </a:lnTo>
                <a:lnTo>
                  <a:pt x="1279087" y="1441657"/>
                </a:lnTo>
                <a:lnTo>
                  <a:pt x="1228601" y="1445513"/>
                </a:lnTo>
                <a:lnTo>
                  <a:pt x="1177692" y="1447442"/>
                </a:lnTo>
                <a:close/>
              </a:path>
              <a:path w="3976370" h="1539875">
                <a:moveTo>
                  <a:pt x="2920429" y="1349111"/>
                </a:moveTo>
                <a:lnTo>
                  <a:pt x="2869761" y="1348366"/>
                </a:lnTo>
                <a:lnTo>
                  <a:pt x="2819407" y="1345080"/>
                </a:lnTo>
                <a:lnTo>
                  <a:pt x="2769723" y="1339257"/>
                </a:lnTo>
                <a:lnTo>
                  <a:pt x="2721068" y="1330903"/>
                </a:lnTo>
                <a:lnTo>
                  <a:pt x="2673799" y="1320023"/>
                </a:lnTo>
                <a:lnTo>
                  <a:pt x="2628272" y="1306622"/>
                </a:lnTo>
                <a:lnTo>
                  <a:pt x="3189381" y="1306622"/>
                </a:lnTo>
                <a:lnTo>
                  <a:pt x="3119093" y="1326566"/>
                </a:lnTo>
                <a:lnTo>
                  <a:pt x="3070743" y="1336041"/>
                </a:lnTo>
                <a:lnTo>
                  <a:pt x="3021277" y="1342954"/>
                </a:lnTo>
                <a:lnTo>
                  <a:pt x="2971053" y="1347309"/>
                </a:lnTo>
                <a:lnTo>
                  <a:pt x="2920429" y="1349111"/>
                </a:lnTo>
                <a:close/>
              </a:path>
              <a:path w="3976370" h="1539875">
                <a:moveTo>
                  <a:pt x="2016355" y="1539742"/>
                </a:moveTo>
                <a:lnTo>
                  <a:pt x="1962531" y="1537682"/>
                </a:lnTo>
                <a:lnTo>
                  <a:pt x="1909576" y="1533187"/>
                </a:lnTo>
                <a:lnTo>
                  <a:pt x="1857771" y="1526323"/>
                </a:lnTo>
                <a:lnTo>
                  <a:pt x="1807393" y="1517155"/>
                </a:lnTo>
                <a:lnTo>
                  <a:pt x="1758723" y="1505750"/>
                </a:lnTo>
                <a:lnTo>
                  <a:pt x="1712038" y="1492171"/>
                </a:lnTo>
                <a:lnTo>
                  <a:pt x="1667619" y="1476484"/>
                </a:lnTo>
                <a:lnTo>
                  <a:pt x="1625744" y="1458756"/>
                </a:lnTo>
                <a:lnTo>
                  <a:pt x="1586679" y="1439043"/>
                </a:lnTo>
                <a:lnTo>
                  <a:pt x="1550743" y="1417434"/>
                </a:lnTo>
                <a:lnTo>
                  <a:pt x="1518174" y="1393972"/>
                </a:lnTo>
                <a:lnTo>
                  <a:pt x="2549921" y="1393972"/>
                </a:lnTo>
                <a:lnTo>
                  <a:pt x="2481686" y="1439051"/>
                </a:lnTo>
                <a:lnTo>
                  <a:pt x="2439838" y="1460038"/>
                </a:lnTo>
                <a:lnTo>
                  <a:pt x="2394478" y="1478889"/>
                </a:lnTo>
                <a:lnTo>
                  <a:pt x="2345914" y="1495463"/>
                </a:lnTo>
                <a:lnTo>
                  <a:pt x="2294440" y="1509625"/>
                </a:lnTo>
                <a:lnTo>
                  <a:pt x="2240350" y="1521241"/>
                </a:lnTo>
                <a:lnTo>
                  <a:pt x="2183938" y="1530176"/>
                </a:lnTo>
                <a:lnTo>
                  <a:pt x="2125498" y="1536297"/>
                </a:lnTo>
                <a:lnTo>
                  <a:pt x="2070771" y="1539302"/>
                </a:lnTo>
                <a:lnTo>
                  <a:pt x="2016355" y="1539742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10160" y="4029116"/>
            <a:ext cx="3976370" cy="1539875"/>
          </a:xfrm>
          <a:custGeom>
            <a:avLst/>
            <a:gdLst/>
            <a:ahLst/>
            <a:cxnLst/>
            <a:rect l="l" t="t" r="r" b="b"/>
            <a:pathLst>
              <a:path w="3976370" h="1539875">
                <a:moveTo>
                  <a:pt x="361652" y="506799"/>
                </a:moveTo>
                <a:lnTo>
                  <a:pt x="356114" y="469635"/>
                </a:lnTo>
                <a:lnTo>
                  <a:pt x="358538" y="432859"/>
                </a:lnTo>
                <a:lnTo>
                  <a:pt x="386199" y="361720"/>
                </a:lnTo>
                <a:lnTo>
                  <a:pt x="410902" y="327984"/>
                </a:lnTo>
                <a:lnTo>
                  <a:pt x="442495" y="295888"/>
                </a:lnTo>
                <a:lnTo>
                  <a:pt x="480712" y="265746"/>
                </a:lnTo>
                <a:lnTo>
                  <a:pt x="525284" y="237871"/>
                </a:lnTo>
                <a:lnTo>
                  <a:pt x="575945" y="212576"/>
                </a:lnTo>
                <a:lnTo>
                  <a:pt x="632426" y="190175"/>
                </a:lnTo>
                <a:lnTo>
                  <a:pt x="679021" y="175296"/>
                </a:lnTo>
                <a:lnTo>
                  <a:pt x="727375" y="162750"/>
                </a:lnTo>
                <a:lnTo>
                  <a:pt x="777191" y="152543"/>
                </a:lnTo>
                <a:lnTo>
                  <a:pt x="828174" y="144679"/>
                </a:lnTo>
                <a:lnTo>
                  <a:pt x="880026" y="139163"/>
                </a:lnTo>
                <a:lnTo>
                  <a:pt x="932452" y="135998"/>
                </a:lnTo>
                <a:lnTo>
                  <a:pt x="985156" y="135191"/>
                </a:lnTo>
                <a:lnTo>
                  <a:pt x="1037842" y="136745"/>
                </a:lnTo>
                <a:lnTo>
                  <a:pt x="1090212" y="140665"/>
                </a:lnTo>
                <a:lnTo>
                  <a:pt x="1141972" y="146956"/>
                </a:lnTo>
                <a:lnTo>
                  <a:pt x="1192825" y="155622"/>
                </a:lnTo>
                <a:lnTo>
                  <a:pt x="1242475" y="166669"/>
                </a:lnTo>
                <a:lnTo>
                  <a:pt x="1290625" y="180100"/>
                </a:lnTo>
                <a:lnTo>
                  <a:pt x="1320598" y="154093"/>
                </a:lnTo>
                <a:lnTo>
                  <a:pt x="1355752" y="130361"/>
                </a:lnTo>
                <a:lnTo>
                  <a:pt x="1395617" y="109080"/>
                </a:lnTo>
                <a:lnTo>
                  <a:pt x="1439721" y="90425"/>
                </a:lnTo>
                <a:lnTo>
                  <a:pt x="1487593" y="74573"/>
                </a:lnTo>
                <a:lnTo>
                  <a:pt x="1538761" y="61701"/>
                </a:lnTo>
                <a:lnTo>
                  <a:pt x="1592753" y="51984"/>
                </a:lnTo>
                <a:lnTo>
                  <a:pt x="1649099" y="45600"/>
                </a:lnTo>
                <a:lnTo>
                  <a:pt x="1700113" y="42888"/>
                </a:lnTo>
                <a:lnTo>
                  <a:pt x="1750895" y="42991"/>
                </a:lnTo>
                <a:lnTo>
                  <a:pt x="1801062" y="45844"/>
                </a:lnTo>
                <a:lnTo>
                  <a:pt x="1850226" y="51380"/>
                </a:lnTo>
                <a:lnTo>
                  <a:pt x="1898001" y="59534"/>
                </a:lnTo>
                <a:lnTo>
                  <a:pt x="1944002" y="70239"/>
                </a:lnTo>
                <a:lnTo>
                  <a:pt x="1987843" y="83429"/>
                </a:lnTo>
                <a:lnTo>
                  <a:pt x="2029137" y="99038"/>
                </a:lnTo>
                <a:lnTo>
                  <a:pt x="2067498" y="117000"/>
                </a:lnTo>
                <a:lnTo>
                  <a:pt x="2097529" y="90309"/>
                </a:lnTo>
                <a:lnTo>
                  <a:pt x="2134103" y="66518"/>
                </a:lnTo>
                <a:lnTo>
                  <a:pt x="2176468" y="45901"/>
                </a:lnTo>
                <a:lnTo>
                  <a:pt x="2223868" y="28732"/>
                </a:lnTo>
                <a:lnTo>
                  <a:pt x="2275551" y="15285"/>
                </a:lnTo>
                <a:lnTo>
                  <a:pt x="2330762" y="5833"/>
                </a:lnTo>
                <a:lnTo>
                  <a:pt x="2388748" y="650"/>
                </a:lnTo>
                <a:lnTo>
                  <a:pt x="2447553" y="0"/>
                </a:lnTo>
                <a:lnTo>
                  <a:pt x="2505149" y="3813"/>
                </a:lnTo>
                <a:lnTo>
                  <a:pt x="2560697" y="11897"/>
                </a:lnTo>
                <a:lnTo>
                  <a:pt x="2613360" y="24061"/>
                </a:lnTo>
                <a:lnTo>
                  <a:pt x="2662301" y="40110"/>
                </a:lnTo>
                <a:lnTo>
                  <a:pt x="2706684" y="59854"/>
                </a:lnTo>
                <a:lnTo>
                  <a:pt x="2745672" y="83100"/>
                </a:lnTo>
                <a:lnTo>
                  <a:pt x="2785262" y="61479"/>
                </a:lnTo>
                <a:lnTo>
                  <a:pt x="2829110" y="42937"/>
                </a:lnTo>
                <a:lnTo>
                  <a:pt x="2876583" y="27578"/>
                </a:lnTo>
                <a:lnTo>
                  <a:pt x="2927049" y="15505"/>
                </a:lnTo>
                <a:lnTo>
                  <a:pt x="2979874" y="6824"/>
                </a:lnTo>
                <a:lnTo>
                  <a:pt x="3034427" y="1639"/>
                </a:lnTo>
                <a:lnTo>
                  <a:pt x="3090074" y="53"/>
                </a:lnTo>
                <a:lnTo>
                  <a:pt x="3146183" y="2172"/>
                </a:lnTo>
                <a:lnTo>
                  <a:pt x="3202121" y="8100"/>
                </a:lnTo>
                <a:lnTo>
                  <a:pt x="3262687" y="19166"/>
                </a:lnTo>
                <a:lnTo>
                  <a:pt x="3318784" y="34420"/>
                </a:lnTo>
                <a:lnTo>
                  <a:pt x="3369772" y="53497"/>
                </a:lnTo>
                <a:lnTo>
                  <a:pt x="3415011" y="76031"/>
                </a:lnTo>
                <a:lnTo>
                  <a:pt x="3453863" y="101656"/>
                </a:lnTo>
                <a:lnTo>
                  <a:pt x="3485687" y="130007"/>
                </a:lnTo>
                <a:lnTo>
                  <a:pt x="3509845" y="160719"/>
                </a:lnTo>
                <a:lnTo>
                  <a:pt x="3525695" y="193425"/>
                </a:lnTo>
                <a:lnTo>
                  <a:pt x="3582890" y="203691"/>
                </a:lnTo>
                <a:lnTo>
                  <a:pt x="3636766" y="217453"/>
                </a:lnTo>
                <a:lnTo>
                  <a:pt x="3686809" y="234485"/>
                </a:lnTo>
                <a:lnTo>
                  <a:pt x="3732505" y="254559"/>
                </a:lnTo>
                <a:lnTo>
                  <a:pt x="3773340" y="277450"/>
                </a:lnTo>
                <a:lnTo>
                  <a:pt x="3808800" y="302930"/>
                </a:lnTo>
                <a:lnTo>
                  <a:pt x="3838370" y="330774"/>
                </a:lnTo>
                <a:lnTo>
                  <a:pt x="3868378" y="372441"/>
                </a:lnTo>
                <a:lnTo>
                  <a:pt x="3884335" y="415734"/>
                </a:lnTo>
                <a:lnTo>
                  <a:pt x="3886201" y="459681"/>
                </a:lnTo>
                <a:lnTo>
                  <a:pt x="3873934" y="503310"/>
                </a:lnTo>
                <a:lnTo>
                  <a:pt x="3847495" y="545649"/>
                </a:lnTo>
                <a:lnTo>
                  <a:pt x="3893182" y="581728"/>
                </a:lnTo>
                <a:lnTo>
                  <a:pt x="3929050" y="620154"/>
                </a:lnTo>
                <a:lnTo>
                  <a:pt x="3954962" y="660388"/>
                </a:lnTo>
                <a:lnTo>
                  <a:pt x="3970779" y="701889"/>
                </a:lnTo>
                <a:lnTo>
                  <a:pt x="3976361" y="744118"/>
                </a:lnTo>
                <a:lnTo>
                  <a:pt x="3971571" y="786535"/>
                </a:lnTo>
                <a:lnTo>
                  <a:pt x="3956270" y="828600"/>
                </a:lnTo>
                <a:lnTo>
                  <a:pt x="3930320" y="869773"/>
                </a:lnTo>
                <a:lnTo>
                  <a:pt x="3905057" y="898459"/>
                </a:lnTo>
                <a:lnTo>
                  <a:pt x="3875024" y="925454"/>
                </a:lnTo>
                <a:lnTo>
                  <a:pt x="3840533" y="950630"/>
                </a:lnTo>
                <a:lnTo>
                  <a:pt x="3801897" y="973856"/>
                </a:lnTo>
                <a:lnTo>
                  <a:pt x="3759430" y="995005"/>
                </a:lnTo>
                <a:lnTo>
                  <a:pt x="3713444" y="1013948"/>
                </a:lnTo>
                <a:lnTo>
                  <a:pt x="3664253" y="1030554"/>
                </a:lnTo>
                <a:lnTo>
                  <a:pt x="3612170" y="1044697"/>
                </a:lnTo>
                <a:lnTo>
                  <a:pt x="3557507" y="1056246"/>
                </a:lnTo>
                <a:lnTo>
                  <a:pt x="3500578" y="1065072"/>
                </a:lnTo>
                <a:lnTo>
                  <a:pt x="3441696" y="1071048"/>
                </a:lnTo>
                <a:lnTo>
                  <a:pt x="3436323" y="1108648"/>
                </a:lnTo>
                <a:lnTo>
                  <a:pt x="3421687" y="1145041"/>
                </a:lnTo>
                <a:lnTo>
                  <a:pt x="3398261" y="1179809"/>
                </a:lnTo>
                <a:lnTo>
                  <a:pt x="3366524" y="1212529"/>
                </a:lnTo>
                <a:lnTo>
                  <a:pt x="3326950" y="1242781"/>
                </a:lnTo>
                <a:lnTo>
                  <a:pt x="3280016" y="1270144"/>
                </a:lnTo>
                <a:lnTo>
                  <a:pt x="3226198" y="1294198"/>
                </a:lnTo>
                <a:lnTo>
                  <a:pt x="3165971" y="1314522"/>
                </a:lnTo>
                <a:lnTo>
                  <a:pt x="3119093" y="1326566"/>
                </a:lnTo>
                <a:lnTo>
                  <a:pt x="3070743" y="1336041"/>
                </a:lnTo>
                <a:lnTo>
                  <a:pt x="3021277" y="1342954"/>
                </a:lnTo>
                <a:lnTo>
                  <a:pt x="2971053" y="1347308"/>
                </a:lnTo>
                <a:lnTo>
                  <a:pt x="2920429" y="1349111"/>
                </a:lnTo>
                <a:lnTo>
                  <a:pt x="2869761" y="1348366"/>
                </a:lnTo>
                <a:lnTo>
                  <a:pt x="2819407" y="1345080"/>
                </a:lnTo>
                <a:lnTo>
                  <a:pt x="2769723" y="1339257"/>
                </a:lnTo>
                <a:lnTo>
                  <a:pt x="2721068" y="1330903"/>
                </a:lnTo>
                <a:lnTo>
                  <a:pt x="2673799" y="1320023"/>
                </a:lnTo>
                <a:lnTo>
                  <a:pt x="2628272" y="1306622"/>
                </a:lnTo>
                <a:lnTo>
                  <a:pt x="2608303" y="1336319"/>
                </a:lnTo>
                <a:lnTo>
                  <a:pt x="2553760" y="1391162"/>
                </a:lnTo>
                <a:lnTo>
                  <a:pt x="2519773" y="1416040"/>
                </a:lnTo>
                <a:lnTo>
                  <a:pt x="2481701" y="1439043"/>
                </a:lnTo>
                <a:lnTo>
                  <a:pt x="2439838" y="1460038"/>
                </a:lnTo>
                <a:lnTo>
                  <a:pt x="2394478" y="1478889"/>
                </a:lnTo>
                <a:lnTo>
                  <a:pt x="2345914" y="1495463"/>
                </a:lnTo>
                <a:lnTo>
                  <a:pt x="2294440" y="1509625"/>
                </a:lnTo>
                <a:lnTo>
                  <a:pt x="2240350" y="1521241"/>
                </a:lnTo>
                <a:lnTo>
                  <a:pt x="2183938" y="1530176"/>
                </a:lnTo>
                <a:lnTo>
                  <a:pt x="2125498" y="1536297"/>
                </a:lnTo>
                <a:lnTo>
                  <a:pt x="2070771" y="1539302"/>
                </a:lnTo>
                <a:lnTo>
                  <a:pt x="2016355" y="1539742"/>
                </a:lnTo>
                <a:lnTo>
                  <a:pt x="1962531" y="1537682"/>
                </a:lnTo>
                <a:lnTo>
                  <a:pt x="1909576" y="1533187"/>
                </a:lnTo>
                <a:lnTo>
                  <a:pt x="1857771" y="1526323"/>
                </a:lnTo>
                <a:lnTo>
                  <a:pt x="1807393" y="1517155"/>
                </a:lnTo>
                <a:lnTo>
                  <a:pt x="1758723" y="1505749"/>
                </a:lnTo>
                <a:lnTo>
                  <a:pt x="1712038" y="1492171"/>
                </a:lnTo>
                <a:lnTo>
                  <a:pt x="1667619" y="1476484"/>
                </a:lnTo>
                <a:lnTo>
                  <a:pt x="1625744" y="1458756"/>
                </a:lnTo>
                <a:lnTo>
                  <a:pt x="1586692" y="1439051"/>
                </a:lnTo>
                <a:lnTo>
                  <a:pt x="1550743" y="1417434"/>
                </a:lnTo>
                <a:lnTo>
                  <a:pt x="1518174" y="1393972"/>
                </a:lnTo>
                <a:lnTo>
                  <a:pt x="1472800" y="1407246"/>
                </a:lnTo>
                <a:lnTo>
                  <a:pt x="1426004" y="1418666"/>
                </a:lnTo>
                <a:lnTo>
                  <a:pt x="1377988" y="1428218"/>
                </a:lnTo>
                <a:lnTo>
                  <a:pt x="1328948" y="1435887"/>
                </a:lnTo>
                <a:lnTo>
                  <a:pt x="1279087" y="1441657"/>
                </a:lnTo>
                <a:lnTo>
                  <a:pt x="1228601" y="1445513"/>
                </a:lnTo>
                <a:lnTo>
                  <a:pt x="1177692" y="1447442"/>
                </a:lnTo>
                <a:lnTo>
                  <a:pt x="1126558" y="1447427"/>
                </a:lnTo>
                <a:lnTo>
                  <a:pt x="1075398" y="1445454"/>
                </a:lnTo>
                <a:lnTo>
                  <a:pt x="1024413" y="1441507"/>
                </a:lnTo>
                <a:lnTo>
                  <a:pt x="973801" y="1435572"/>
                </a:lnTo>
                <a:lnTo>
                  <a:pt x="919255" y="1426803"/>
                </a:lnTo>
                <a:lnTo>
                  <a:pt x="866550" y="1415824"/>
                </a:lnTo>
                <a:lnTo>
                  <a:pt x="815899" y="1402721"/>
                </a:lnTo>
                <a:lnTo>
                  <a:pt x="767516" y="1387580"/>
                </a:lnTo>
                <a:lnTo>
                  <a:pt x="721614" y="1370488"/>
                </a:lnTo>
                <a:lnTo>
                  <a:pt x="678405" y="1351530"/>
                </a:lnTo>
                <a:lnTo>
                  <a:pt x="638104" y="1330794"/>
                </a:lnTo>
                <a:lnTo>
                  <a:pt x="600923" y="1308364"/>
                </a:lnTo>
                <a:lnTo>
                  <a:pt x="567076" y="1284328"/>
                </a:lnTo>
                <a:lnTo>
                  <a:pt x="536776" y="1258772"/>
                </a:lnTo>
                <a:lnTo>
                  <a:pt x="481391" y="1260164"/>
                </a:lnTo>
                <a:lnTo>
                  <a:pt x="427076" y="1257595"/>
                </a:lnTo>
                <a:lnTo>
                  <a:pt x="374490" y="1251252"/>
                </a:lnTo>
                <a:lnTo>
                  <a:pt x="324294" y="1241322"/>
                </a:lnTo>
                <a:lnTo>
                  <a:pt x="277149" y="1227990"/>
                </a:lnTo>
                <a:lnTo>
                  <a:pt x="233714" y="1211443"/>
                </a:lnTo>
                <a:lnTo>
                  <a:pt x="194650" y="1191867"/>
                </a:lnTo>
                <a:lnTo>
                  <a:pt x="160618" y="1169448"/>
                </a:lnTo>
                <a:lnTo>
                  <a:pt x="105970" y="1109631"/>
                </a:lnTo>
                <a:lnTo>
                  <a:pt x="91911" y="1073697"/>
                </a:lnTo>
                <a:lnTo>
                  <a:pt x="89874" y="1037399"/>
                </a:lnTo>
                <a:lnTo>
                  <a:pt x="99633" y="1001567"/>
                </a:lnTo>
                <a:lnTo>
                  <a:pt x="120962" y="967033"/>
                </a:lnTo>
                <a:lnTo>
                  <a:pt x="153636" y="934625"/>
                </a:lnTo>
                <a:lnTo>
                  <a:pt x="197427" y="905173"/>
                </a:lnTo>
                <a:lnTo>
                  <a:pt x="138132" y="882680"/>
                </a:lnTo>
                <a:lnTo>
                  <a:pt x="88468" y="855443"/>
                </a:lnTo>
                <a:lnTo>
                  <a:pt x="49127" y="824303"/>
                </a:lnTo>
                <a:lnTo>
                  <a:pt x="20806" y="790095"/>
                </a:lnTo>
                <a:lnTo>
                  <a:pt x="4199" y="753658"/>
                </a:lnTo>
                <a:lnTo>
                  <a:pt x="0" y="715830"/>
                </a:lnTo>
                <a:lnTo>
                  <a:pt x="8902" y="677449"/>
                </a:lnTo>
                <a:lnTo>
                  <a:pt x="54774" y="615088"/>
                </a:lnTo>
                <a:lnTo>
                  <a:pt x="90233" y="588109"/>
                </a:lnTo>
                <a:lnTo>
                  <a:pt x="132893" y="564477"/>
                </a:lnTo>
                <a:lnTo>
                  <a:pt x="181891" y="544600"/>
                </a:lnTo>
                <a:lnTo>
                  <a:pt x="236366" y="528889"/>
                </a:lnTo>
                <a:lnTo>
                  <a:pt x="295457" y="517752"/>
                </a:lnTo>
                <a:lnTo>
                  <a:pt x="358302" y="511599"/>
                </a:lnTo>
                <a:lnTo>
                  <a:pt x="361652" y="50679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7637" y="4934289"/>
            <a:ext cx="233045" cy="29209"/>
          </a:xfrm>
          <a:custGeom>
            <a:avLst/>
            <a:gdLst/>
            <a:ahLst/>
            <a:cxnLst/>
            <a:rect l="l" t="t" r="r" b="b"/>
            <a:pathLst>
              <a:path w="233045" h="29210">
                <a:moveTo>
                  <a:pt x="0" y="0"/>
                </a:moveTo>
                <a:lnTo>
                  <a:pt x="43421" y="11665"/>
                </a:lnTo>
                <a:lnTo>
                  <a:pt x="88943" y="20400"/>
                </a:lnTo>
                <a:lnTo>
                  <a:pt x="136040" y="26143"/>
                </a:lnTo>
                <a:lnTo>
                  <a:pt x="184184" y="28830"/>
                </a:lnTo>
                <a:lnTo>
                  <a:pt x="232849" y="2839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46937" y="5274289"/>
            <a:ext cx="102235" cy="13970"/>
          </a:xfrm>
          <a:custGeom>
            <a:avLst/>
            <a:gdLst/>
            <a:ahLst/>
            <a:cxnLst/>
            <a:rect l="l" t="t" r="r" b="b"/>
            <a:pathLst>
              <a:path w="102234" h="13970">
                <a:moveTo>
                  <a:pt x="0" y="13574"/>
                </a:moveTo>
                <a:lnTo>
                  <a:pt x="26067" y="11510"/>
                </a:lnTo>
                <a:lnTo>
                  <a:pt x="51793" y="8549"/>
                </a:lnTo>
                <a:lnTo>
                  <a:pt x="77097" y="4708"/>
                </a:lnTo>
                <a:lnTo>
                  <a:pt x="101899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66910" y="5361064"/>
            <a:ext cx="61594" cy="62230"/>
          </a:xfrm>
          <a:custGeom>
            <a:avLst/>
            <a:gdLst/>
            <a:ahLst/>
            <a:cxnLst/>
            <a:rect l="l" t="t" r="r" b="b"/>
            <a:pathLst>
              <a:path w="61595" h="62229">
                <a:moveTo>
                  <a:pt x="61374" y="62024"/>
                </a:moveTo>
                <a:lnTo>
                  <a:pt x="43699" y="47190"/>
                </a:lnTo>
                <a:lnTo>
                  <a:pt x="27556" y="31884"/>
                </a:lnTo>
                <a:lnTo>
                  <a:pt x="12978" y="16142"/>
                </a:lnTo>
                <a:lnTo>
                  <a:pt x="0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8433" y="5267689"/>
            <a:ext cx="24765" cy="68580"/>
          </a:xfrm>
          <a:custGeom>
            <a:avLst/>
            <a:gdLst/>
            <a:ahLst/>
            <a:cxnLst/>
            <a:rect l="l" t="t" r="r" b="b"/>
            <a:pathLst>
              <a:path w="24765" h="68579">
                <a:moveTo>
                  <a:pt x="0" y="68049"/>
                </a:moveTo>
                <a:lnTo>
                  <a:pt x="8669" y="51317"/>
                </a:lnTo>
                <a:lnTo>
                  <a:pt x="15656" y="34371"/>
                </a:lnTo>
                <a:lnTo>
                  <a:pt x="20946" y="17252"/>
                </a:lnTo>
                <a:lnTo>
                  <a:pt x="24524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52931" y="4845890"/>
            <a:ext cx="299085" cy="254635"/>
          </a:xfrm>
          <a:custGeom>
            <a:avLst/>
            <a:gdLst/>
            <a:ahLst/>
            <a:cxnLst/>
            <a:rect l="l" t="t" r="r" b="b"/>
            <a:pathLst>
              <a:path w="299084" h="254635">
                <a:moveTo>
                  <a:pt x="298899" y="254274"/>
                </a:moveTo>
                <a:lnTo>
                  <a:pt x="283074" y="184059"/>
                </a:lnTo>
                <a:lnTo>
                  <a:pt x="263084" y="150840"/>
                </a:lnTo>
                <a:lnTo>
                  <a:pt x="235592" y="119346"/>
                </a:lnTo>
                <a:lnTo>
                  <a:pt x="201010" y="89927"/>
                </a:lnTo>
                <a:lnTo>
                  <a:pt x="159747" y="62934"/>
                </a:lnTo>
                <a:lnTo>
                  <a:pt x="112217" y="38715"/>
                </a:lnTo>
                <a:lnTo>
                  <a:pt x="58831" y="17620"/>
                </a:lnTo>
                <a:lnTo>
                  <a:pt x="0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24505" y="4574765"/>
            <a:ext cx="133350" cy="95885"/>
          </a:xfrm>
          <a:custGeom>
            <a:avLst/>
            <a:gdLst/>
            <a:ahLst/>
            <a:cxnLst/>
            <a:rect l="l" t="t" r="r" b="b"/>
            <a:pathLst>
              <a:path w="133350" h="95885">
                <a:moveTo>
                  <a:pt x="133099" y="0"/>
                </a:moveTo>
                <a:lnTo>
                  <a:pt x="107824" y="26777"/>
                </a:lnTo>
                <a:lnTo>
                  <a:pt x="76993" y="51753"/>
                </a:lnTo>
                <a:lnTo>
                  <a:pt x="40941" y="74689"/>
                </a:lnTo>
                <a:lnTo>
                  <a:pt x="0" y="9534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35855" y="4222541"/>
            <a:ext cx="7620" cy="45085"/>
          </a:xfrm>
          <a:custGeom>
            <a:avLst/>
            <a:gdLst/>
            <a:ahLst/>
            <a:cxnLst/>
            <a:rect l="l" t="t" r="r" b="b"/>
            <a:pathLst>
              <a:path w="7620" h="45085">
                <a:moveTo>
                  <a:pt x="0" y="0"/>
                </a:moveTo>
                <a:lnTo>
                  <a:pt x="3294" y="11176"/>
                </a:lnTo>
                <a:lnTo>
                  <a:pt x="5565" y="22418"/>
                </a:lnTo>
                <a:lnTo>
                  <a:pt x="6809" y="33707"/>
                </a:lnTo>
                <a:lnTo>
                  <a:pt x="7024" y="45024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87657" y="4112241"/>
            <a:ext cx="68580" cy="57785"/>
          </a:xfrm>
          <a:custGeom>
            <a:avLst/>
            <a:gdLst/>
            <a:ahLst/>
            <a:cxnLst/>
            <a:rect l="l" t="t" r="r" b="b"/>
            <a:pathLst>
              <a:path w="68579" h="57785">
                <a:moveTo>
                  <a:pt x="68174" y="0"/>
                </a:moveTo>
                <a:lnTo>
                  <a:pt x="48199" y="13349"/>
                </a:lnTo>
                <a:lnTo>
                  <a:pt x="30131" y="27409"/>
                </a:lnTo>
                <a:lnTo>
                  <a:pt x="14041" y="42120"/>
                </a:lnTo>
                <a:lnTo>
                  <a:pt x="0" y="57424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44633" y="4146116"/>
            <a:ext cx="33655" cy="50165"/>
          </a:xfrm>
          <a:custGeom>
            <a:avLst/>
            <a:gdLst/>
            <a:ahLst/>
            <a:cxnLst/>
            <a:rect l="l" t="t" r="r" b="b"/>
            <a:pathLst>
              <a:path w="33654" h="50164">
                <a:moveTo>
                  <a:pt x="33024" y="0"/>
                </a:moveTo>
                <a:lnTo>
                  <a:pt x="22594" y="11960"/>
                </a:lnTo>
                <a:lnTo>
                  <a:pt x="13596" y="24231"/>
                </a:lnTo>
                <a:lnTo>
                  <a:pt x="6056" y="36773"/>
                </a:lnTo>
                <a:lnTo>
                  <a:pt x="0" y="4954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00760" y="4209191"/>
            <a:ext cx="120014" cy="48260"/>
          </a:xfrm>
          <a:custGeom>
            <a:avLst/>
            <a:gdLst/>
            <a:ahLst/>
            <a:cxnLst/>
            <a:rect l="l" t="t" r="r" b="b"/>
            <a:pathLst>
              <a:path w="120015" h="48260">
                <a:moveTo>
                  <a:pt x="0" y="0"/>
                </a:moveTo>
                <a:lnTo>
                  <a:pt x="31908" y="10570"/>
                </a:lnTo>
                <a:lnTo>
                  <a:pt x="62515" y="22124"/>
                </a:lnTo>
                <a:lnTo>
                  <a:pt x="91740" y="34635"/>
                </a:lnTo>
                <a:lnTo>
                  <a:pt x="119499" y="48074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71812" y="4535915"/>
            <a:ext cx="20955" cy="50800"/>
          </a:xfrm>
          <a:custGeom>
            <a:avLst/>
            <a:gdLst/>
            <a:ahLst/>
            <a:cxnLst/>
            <a:rect l="l" t="t" r="r" b="b"/>
            <a:pathLst>
              <a:path w="20954" h="50800">
                <a:moveTo>
                  <a:pt x="0" y="0"/>
                </a:moveTo>
                <a:lnTo>
                  <a:pt x="3795" y="12799"/>
                </a:lnTo>
                <a:lnTo>
                  <a:pt x="8540" y="25503"/>
                </a:lnTo>
                <a:lnTo>
                  <a:pt x="14227" y="38098"/>
                </a:lnTo>
                <a:lnTo>
                  <a:pt x="20849" y="50574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33667" y="4321730"/>
            <a:ext cx="241554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z="1800" spc="180" dirty="0">
                <a:latin typeface="Calibri"/>
                <a:cs typeface="Calibri"/>
              </a:rPr>
              <a:t>Check </a:t>
            </a:r>
            <a:r>
              <a:rPr sz="1800" spc="165" dirty="0">
                <a:latin typeface="Calibri"/>
                <a:cs typeface="Calibri"/>
              </a:rPr>
              <a:t>by </a:t>
            </a:r>
            <a:r>
              <a:rPr sz="1800" spc="114" dirty="0">
                <a:latin typeface="Calibri"/>
                <a:cs typeface="Calibri"/>
              </a:rPr>
              <a:t>printing </a:t>
            </a:r>
            <a:r>
              <a:rPr sz="1800" spc="110" dirty="0">
                <a:latin typeface="Calibri"/>
                <a:cs typeface="Calibri"/>
              </a:rPr>
              <a:t>the  version </a:t>
            </a:r>
            <a:r>
              <a:rPr sz="1800" spc="90" dirty="0">
                <a:latin typeface="Calibri"/>
                <a:cs typeface="Calibri"/>
              </a:rPr>
              <a:t>attribute, </a:t>
            </a:r>
            <a:r>
              <a:rPr sz="1800" spc="100" dirty="0">
                <a:latin typeface="Calibri"/>
                <a:cs typeface="Calibri"/>
              </a:rPr>
              <a:t>e.g.  </a:t>
            </a:r>
            <a:r>
              <a:rPr sz="1800" spc="90" dirty="0">
                <a:latin typeface="Calibri"/>
                <a:cs typeface="Calibri"/>
              </a:rPr>
              <a:t>print(np.</a:t>
            </a:r>
            <a:r>
              <a:rPr sz="1800" u="heavy" spc="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verison</a:t>
            </a:r>
            <a:r>
              <a:rPr sz="1800" u="heavy" spc="22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7973" y="975166"/>
            <a:ext cx="49771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Preparing </a:t>
            </a:r>
            <a:r>
              <a:rPr spc="235" dirty="0"/>
              <a:t>to</a:t>
            </a:r>
            <a:r>
              <a:rPr spc="-15" dirty="0"/>
              <a:t> </a:t>
            </a:r>
            <a:r>
              <a:rPr spc="310"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6807186" y="3266153"/>
            <a:ext cx="120649" cy="146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7194" y="3713827"/>
            <a:ext cx="120649" cy="146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40388" y="3713827"/>
            <a:ext cx="120649" cy="146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4322" y="2281908"/>
            <a:ext cx="9382760" cy="335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marR="5080" indent="-4121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25" dirty="0">
                <a:latin typeface="Calibri"/>
                <a:cs typeface="Calibri"/>
              </a:rPr>
              <a:t>If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you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15" dirty="0">
                <a:latin typeface="Calibri"/>
                <a:cs typeface="Calibri"/>
              </a:rPr>
              <a:t>do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not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want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any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newly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installed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229" dirty="0">
                <a:latin typeface="Calibri"/>
                <a:cs typeface="Calibri"/>
              </a:rPr>
              <a:t>packages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to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affect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your  previous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Python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work,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create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new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environment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(call</a:t>
            </a:r>
            <a:r>
              <a:rPr sz="2400" spc="75" dirty="0">
                <a:latin typeface="Calibri"/>
                <a:cs typeface="Calibri"/>
              </a:rPr>
              <a:t> it </a:t>
            </a:r>
            <a:r>
              <a:rPr sz="2400" spc="60" dirty="0">
                <a:latin typeface="Calibri"/>
                <a:cs typeface="Calibri"/>
              </a:rPr>
              <a:t>‘ml’)</a:t>
            </a:r>
            <a:endParaRPr sz="2400">
              <a:latin typeface="Calibri"/>
              <a:cs typeface="Calibri"/>
            </a:endParaRPr>
          </a:p>
          <a:p>
            <a:pPr marL="1948814" marR="110489" indent="-609600">
              <a:lnSpc>
                <a:spcPts val="3520"/>
              </a:lnSpc>
              <a:spcBef>
                <a:spcPts val="195"/>
              </a:spcBef>
              <a:tabLst>
                <a:tab pos="1796414" algn="l"/>
                <a:tab pos="2710815" algn="l"/>
                <a:tab pos="3777615" algn="l"/>
                <a:tab pos="4234815" algn="l"/>
                <a:tab pos="4692015" algn="l"/>
                <a:tab pos="5758815" algn="l"/>
                <a:tab pos="6520815" algn="l"/>
                <a:tab pos="8197215" algn="l"/>
              </a:tabLst>
            </a:pPr>
            <a:r>
              <a:rPr sz="2400" dirty="0">
                <a:latin typeface="SimSun"/>
                <a:cs typeface="SimSun"/>
              </a:rPr>
              <a:t>&gt;&gt;	conda	create	-n	ml	numpy	cipy	matplotlib	ipython  cikit-learn	panda</a:t>
            </a:r>
            <a:endParaRPr sz="2400">
              <a:latin typeface="SimSun"/>
              <a:cs typeface="SimSun"/>
            </a:endParaRPr>
          </a:p>
          <a:p>
            <a:pPr marL="424815" marR="252095">
              <a:lnSpc>
                <a:spcPct val="100000"/>
              </a:lnSpc>
              <a:spcBef>
                <a:spcPts val="430"/>
              </a:spcBef>
            </a:pPr>
            <a:r>
              <a:rPr sz="2400" spc="165" dirty="0">
                <a:latin typeface="Calibri"/>
                <a:cs typeface="Calibri"/>
              </a:rPr>
              <a:t>Include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the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libraries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to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make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sure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your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new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environment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has  </a:t>
            </a:r>
            <a:r>
              <a:rPr sz="2400" spc="185" dirty="0">
                <a:latin typeface="Calibri"/>
                <a:cs typeface="Calibri"/>
              </a:rPr>
              <a:t>them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35" dirty="0">
                <a:latin typeface="Calibri"/>
                <a:cs typeface="Calibri"/>
              </a:rPr>
              <a:t>installed</a:t>
            </a:r>
            <a:endParaRPr sz="2400">
              <a:latin typeface="Calibri"/>
              <a:cs typeface="Calibri"/>
            </a:endParaRPr>
          </a:p>
          <a:p>
            <a:pPr marL="1339215">
              <a:lnSpc>
                <a:spcPct val="100000"/>
              </a:lnSpc>
              <a:spcBef>
                <a:spcPts val="615"/>
              </a:spcBef>
              <a:tabLst>
                <a:tab pos="1796414" algn="l"/>
                <a:tab pos="3168015" algn="l"/>
              </a:tabLst>
            </a:pPr>
            <a:r>
              <a:rPr sz="2400" dirty="0">
                <a:latin typeface="SimSun"/>
                <a:cs typeface="SimSun"/>
              </a:rPr>
              <a:t>&gt;&gt;	activate	ml</a:t>
            </a:r>
            <a:endParaRPr sz="2400">
              <a:latin typeface="SimSun"/>
              <a:cs typeface="SimSun"/>
            </a:endParaRPr>
          </a:p>
          <a:p>
            <a:pPr marL="424815">
              <a:lnSpc>
                <a:spcPct val="100000"/>
              </a:lnSpc>
              <a:spcBef>
                <a:spcPts val="645"/>
              </a:spcBef>
            </a:pPr>
            <a:r>
              <a:rPr sz="2400" spc="180" dirty="0">
                <a:latin typeface="Calibri"/>
                <a:cs typeface="Calibri"/>
              </a:rPr>
              <a:t>Activate </a:t>
            </a:r>
            <a:r>
              <a:rPr sz="2400" spc="150" dirty="0">
                <a:latin typeface="Calibri"/>
                <a:cs typeface="Calibri"/>
              </a:rPr>
              <a:t>the </a:t>
            </a:r>
            <a:r>
              <a:rPr sz="2400" spc="160" dirty="0">
                <a:latin typeface="Calibri"/>
                <a:cs typeface="Calibri"/>
              </a:rPr>
              <a:t>environment </a:t>
            </a:r>
            <a:r>
              <a:rPr sz="2400" spc="210" dirty="0">
                <a:latin typeface="Calibri"/>
                <a:cs typeface="Calibri"/>
              </a:rPr>
              <a:t>and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check...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8838" y="2394390"/>
            <a:ext cx="2694940" cy="13627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539115">
              <a:lnSpc>
                <a:spcPts val="5250"/>
              </a:lnSpc>
              <a:spcBef>
                <a:spcPts val="300"/>
              </a:spcBef>
            </a:pPr>
            <a:r>
              <a:rPr spc="200" dirty="0">
                <a:solidFill>
                  <a:srgbClr val="000000"/>
                </a:solidFill>
              </a:rPr>
              <a:t>Go </a:t>
            </a:r>
            <a:r>
              <a:rPr spc="110" dirty="0">
                <a:solidFill>
                  <a:srgbClr val="000000"/>
                </a:solidFill>
              </a:rPr>
              <a:t>To  </a:t>
            </a:r>
            <a:r>
              <a:rPr spc="300" dirty="0">
                <a:solidFill>
                  <a:srgbClr val="000000"/>
                </a:solidFill>
              </a:rPr>
              <a:t>Exercises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Join</a:t>
            </a:r>
            <a:r>
              <a:rPr spc="100" dirty="0"/>
              <a:t> </a:t>
            </a:r>
            <a:r>
              <a:rPr spc="229" dirty="0"/>
              <a:t>Kaggle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88884" y="5415624"/>
            <a:ext cx="7868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0" dirty="0">
                <a:latin typeface="Calibri"/>
                <a:cs typeface="Calibri"/>
              </a:rPr>
              <a:t>Never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too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late.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Challenge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yourself.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Level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up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your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skills.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398" y="2105495"/>
            <a:ext cx="6614061" cy="2646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5336" y="2722177"/>
            <a:ext cx="4897115" cy="2421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0554" y="2727764"/>
            <a:ext cx="76123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rgbClr val="F2F2F2"/>
                </a:solidFill>
              </a:rPr>
              <a:t>What is </a:t>
            </a:r>
            <a:r>
              <a:rPr spc="265" dirty="0">
                <a:solidFill>
                  <a:srgbClr val="F2F2F2"/>
                </a:solidFill>
              </a:rPr>
              <a:t>Machine</a:t>
            </a:r>
            <a:r>
              <a:rPr spc="-45" dirty="0">
                <a:solidFill>
                  <a:srgbClr val="F2F2F2"/>
                </a:solidFill>
              </a:rPr>
              <a:t> </a:t>
            </a:r>
            <a:r>
              <a:rPr spc="250" dirty="0">
                <a:solidFill>
                  <a:srgbClr val="F2F2F2"/>
                </a:solidFill>
              </a:rPr>
              <a:t>Learning?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Join</a:t>
            </a:r>
            <a:r>
              <a:rPr spc="100" dirty="0"/>
              <a:t> </a:t>
            </a:r>
            <a:r>
              <a:rPr spc="229" dirty="0"/>
              <a:t>Kaggle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9101" y="4886035"/>
            <a:ext cx="9535795" cy="920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2400" spc="254" dirty="0">
                <a:latin typeface="Calibri"/>
                <a:cs typeface="Calibri"/>
              </a:rPr>
              <a:t>SIgn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25" dirty="0">
                <a:latin typeface="Calibri"/>
                <a:cs typeface="Calibri"/>
              </a:rPr>
              <a:t>up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for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an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account,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and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look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for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the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Iris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Species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page.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2400" spc="250" dirty="0">
                <a:latin typeface="Calibri"/>
                <a:cs typeface="Calibri"/>
              </a:rPr>
              <a:t>You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15" dirty="0">
                <a:latin typeface="Calibri"/>
                <a:cs typeface="Calibri"/>
              </a:rPr>
              <a:t>can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run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Python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10" dirty="0">
                <a:latin typeface="Calibri"/>
                <a:cs typeface="Calibri"/>
              </a:rPr>
              <a:t>code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30" dirty="0">
                <a:latin typeface="Calibri"/>
                <a:cs typeface="Calibri"/>
              </a:rPr>
              <a:t>/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create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4" dirty="0">
                <a:latin typeface="Calibri"/>
                <a:cs typeface="Calibri"/>
              </a:rPr>
              <a:t>Notebooks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in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the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kernel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section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88969" y="2105495"/>
            <a:ext cx="6614036" cy="2646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799" y="975166"/>
            <a:ext cx="4724402" cy="67710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Ending Note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4322" y="2281908"/>
            <a:ext cx="9872980" cy="1050737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Password: UFYQU-BQAJH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Thanks to John for the help with the slides.</a:t>
            </a:r>
          </a:p>
        </p:txBody>
      </p:sp>
    </p:spTree>
    <p:extLst>
      <p:ext uri="{BB962C8B-B14F-4D97-AF65-F5344CB8AC3E}">
        <p14:creationId xmlns:p14="http://schemas.microsoft.com/office/powerpoint/2010/main" val="88544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70254" y="898966"/>
            <a:ext cx="5052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65" dirty="0">
                <a:latin typeface="Georgia"/>
                <a:cs typeface="Georgia"/>
              </a:rPr>
              <a:t>Machine</a:t>
            </a:r>
            <a:r>
              <a:rPr sz="4400" spc="85" dirty="0">
                <a:latin typeface="Georgia"/>
                <a:cs typeface="Georgia"/>
              </a:rPr>
              <a:t> </a:t>
            </a:r>
            <a:r>
              <a:rPr sz="4400" spc="250" dirty="0">
                <a:latin typeface="Georgia"/>
                <a:cs typeface="Georgia"/>
              </a:rPr>
              <a:t>Learning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1795" y="3274568"/>
            <a:ext cx="3495067" cy="2451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68847" y="2009992"/>
            <a:ext cx="8054975" cy="10033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92829" marR="5080" indent="-3580765">
              <a:lnSpc>
                <a:spcPct val="100499"/>
              </a:lnSpc>
              <a:spcBef>
                <a:spcPts val="80"/>
              </a:spcBef>
            </a:pPr>
            <a:r>
              <a:rPr sz="3200" spc="250" dirty="0">
                <a:latin typeface="Calibri"/>
                <a:cs typeface="Calibri"/>
              </a:rPr>
              <a:t>Giving </a:t>
            </a:r>
            <a:r>
              <a:rPr sz="3200" spc="254" dirty="0">
                <a:solidFill>
                  <a:srgbClr val="FD0000"/>
                </a:solidFill>
                <a:latin typeface="Calibri"/>
                <a:cs typeface="Calibri"/>
              </a:rPr>
              <a:t>computers </a:t>
            </a:r>
            <a:r>
              <a:rPr sz="3200" spc="204" dirty="0">
                <a:latin typeface="Calibri"/>
                <a:cs typeface="Calibri"/>
              </a:rPr>
              <a:t>the </a:t>
            </a:r>
            <a:r>
              <a:rPr sz="3200" spc="165" dirty="0">
                <a:latin typeface="Calibri"/>
                <a:cs typeface="Calibri"/>
              </a:rPr>
              <a:t>ability </a:t>
            </a:r>
            <a:r>
              <a:rPr sz="3200" spc="200" dirty="0">
                <a:latin typeface="Calibri"/>
                <a:cs typeface="Calibri"/>
              </a:rPr>
              <a:t>to </a:t>
            </a:r>
            <a:r>
              <a:rPr sz="3200" spc="175" dirty="0">
                <a:solidFill>
                  <a:srgbClr val="FD0000"/>
                </a:solidFill>
                <a:latin typeface="Calibri"/>
                <a:cs typeface="Calibri"/>
              </a:rPr>
              <a:t>learn</a:t>
            </a:r>
            <a:r>
              <a:rPr sz="3200" spc="-450" dirty="0">
                <a:solidFill>
                  <a:srgbClr val="FD0000"/>
                </a:solidFill>
                <a:latin typeface="Calibri"/>
                <a:cs typeface="Calibri"/>
              </a:rPr>
              <a:t> </a:t>
            </a:r>
            <a:r>
              <a:rPr sz="3200" spc="240" dirty="0">
                <a:latin typeface="Calibri"/>
                <a:cs typeface="Calibri"/>
              </a:rPr>
              <a:t>from  </a:t>
            </a:r>
            <a:r>
              <a:rPr sz="3200" spc="250" dirty="0">
                <a:solidFill>
                  <a:srgbClr val="FD0000"/>
                </a:solidFill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85487" y="3285918"/>
            <a:ext cx="3428993" cy="24517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46095" y="898966"/>
            <a:ext cx="1300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4322" y="2014056"/>
            <a:ext cx="5562253" cy="3367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 algn="just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80" dirty="0">
                <a:latin typeface="Calibri"/>
                <a:cs typeface="Calibri"/>
              </a:rPr>
              <a:t>Today: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35" dirty="0">
                <a:latin typeface="Calibri"/>
                <a:cs typeface="Calibri"/>
              </a:rPr>
              <a:t>Large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amounts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of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5" dirty="0">
                <a:latin typeface="Calibri"/>
                <a:cs typeface="Calibri"/>
              </a:rPr>
              <a:t>data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everywhere</a:t>
            </a:r>
            <a:endParaRPr sz="2400" dirty="0">
              <a:latin typeface="Calibri"/>
              <a:cs typeface="Calibri"/>
            </a:endParaRPr>
          </a:p>
          <a:p>
            <a:pPr marL="424815" indent="-412115" algn="just">
              <a:lnSpc>
                <a:spcPts val="2865"/>
              </a:lnSpc>
              <a:spcBef>
                <a:spcPts val="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00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  <a:p>
            <a:pPr marL="882015" lvl="1" indent="-412115" algn="just">
              <a:lnSpc>
                <a:spcPts val="2850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75" dirty="0">
                <a:latin typeface="Calibri"/>
                <a:cs typeface="Calibri"/>
              </a:rPr>
              <a:t>Structured</a:t>
            </a:r>
            <a:endParaRPr sz="2400" dirty="0">
              <a:latin typeface="Calibri"/>
              <a:cs typeface="Calibri"/>
            </a:endParaRPr>
          </a:p>
          <a:p>
            <a:pPr marL="882015" lvl="1" indent="-412115" algn="just">
              <a:lnSpc>
                <a:spcPts val="2850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75" dirty="0">
                <a:latin typeface="Calibri"/>
                <a:cs typeface="Calibri"/>
              </a:rPr>
              <a:t>Unstructured</a:t>
            </a:r>
            <a:endParaRPr sz="2400" dirty="0">
              <a:latin typeface="Calibri"/>
              <a:cs typeface="Calibri"/>
            </a:endParaRPr>
          </a:p>
          <a:p>
            <a:pPr marL="424815" indent="-412115" algn="just">
              <a:lnSpc>
                <a:spcPts val="285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85" dirty="0">
                <a:latin typeface="Calibri"/>
                <a:cs typeface="Calibri"/>
              </a:rPr>
              <a:t>Machine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200" dirty="0"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  <a:p>
            <a:pPr marL="882015" lvl="1" indent="-412115" algn="just">
              <a:lnSpc>
                <a:spcPts val="2850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75" dirty="0">
                <a:latin typeface="Calibri"/>
                <a:cs typeface="Calibri"/>
              </a:rPr>
              <a:t>Data-driven</a:t>
            </a:r>
            <a:endParaRPr sz="2400" dirty="0">
              <a:latin typeface="Calibri"/>
              <a:cs typeface="Calibri"/>
            </a:endParaRPr>
          </a:p>
          <a:p>
            <a:pPr marL="882015" marR="103505" lvl="1" indent="-412115" algn="just">
              <a:lnSpc>
                <a:spcPts val="2850"/>
              </a:lnSpc>
              <a:spcBef>
                <a:spcPts val="10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200" dirty="0">
                <a:latin typeface="Calibri"/>
                <a:cs typeface="Calibri"/>
              </a:rPr>
              <a:t>Capture knowledge </a:t>
            </a:r>
            <a:r>
              <a:rPr sz="2400" spc="114" dirty="0">
                <a:latin typeface="Calibri"/>
                <a:cs typeface="Calibri"/>
              </a:rPr>
              <a:t>in </a:t>
            </a:r>
            <a:r>
              <a:rPr sz="2400" spc="185" dirty="0">
                <a:latin typeface="Calibri"/>
                <a:cs typeface="Calibri"/>
              </a:rPr>
              <a:t>data </a:t>
            </a:r>
            <a:r>
              <a:rPr sz="2400" spc="150" dirty="0">
                <a:latin typeface="Calibri"/>
                <a:cs typeface="Calibri"/>
              </a:rPr>
              <a:t>to</a:t>
            </a:r>
            <a:r>
              <a:rPr sz="2400" spc="-360" dirty="0">
                <a:latin typeface="Calibri"/>
                <a:cs typeface="Calibri"/>
              </a:rPr>
              <a:t> </a:t>
            </a:r>
            <a:r>
              <a:rPr sz="2400" spc="165" dirty="0">
                <a:latin typeface="Calibri"/>
                <a:cs typeface="Calibri"/>
              </a:rPr>
              <a:t>improve  </a:t>
            </a:r>
            <a:r>
              <a:rPr sz="2400" spc="180" dirty="0">
                <a:latin typeface="Calibri"/>
                <a:cs typeface="Calibri"/>
              </a:rPr>
              <a:t>model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performance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75" y="2493892"/>
            <a:ext cx="5334000" cy="3001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0254" y="898966"/>
            <a:ext cx="5052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>
                <a:solidFill>
                  <a:srgbClr val="000000"/>
                </a:solidFill>
              </a:rPr>
              <a:t>Machine</a:t>
            </a:r>
            <a:r>
              <a:rPr spc="85" dirty="0">
                <a:solidFill>
                  <a:srgbClr val="000000"/>
                </a:solidFill>
              </a:rPr>
              <a:t> </a:t>
            </a:r>
            <a:r>
              <a:rPr spc="250" dirty="0">
                <a:solidFill>
                  <a:srgbClr val="000000"/>
                </a:solidFill>
              </a:rPr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4322" y="2014056"/>
            <a:ext cx="5445078" cy="48449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115" algn="just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215" dirty="0">
                <a:latin typeface="Calibri"/>
                <a:cs typeface="Calibri"/>
              </a:rPr>
              <a:t>Thanks </a:t>
            </a:r>
            <a:r>
              <a:rPr sz="2400" spc="150" dirty="0">
                <a:latin typeface="Calibri"/>
                <a:cs typeface="Calibri"/>
              </a:rPr>
              <a:t>to </a:t>
            </a:r>
            <a:r>
              <a:rPr sz="2400" spc="185" dirty="0">
                <a:latin typeface="Calibri"/>
                <a:cs typeface="Calibri"/>
              </a:rPr>
              <a:t>Machine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175" dirty="0">
                <a:latin typeface="Calibri"/>
                <a:cs typeface="Calibri"/>
              </a:rPr>
              <a:t>Learning:</a:t>
            </a:r>
            <a:endParaRPr sz="2400" dirty="0">
              <a:latin typeface="Calibri"/>
              <a:cs typeface="Calibri"/>
            </a:endParaRPr>
          </a:p>
          <a:p>
            <a:pPr marL="882015" lvl="1" indent="-412115" algn="just">
              <a:lnSpc>
                <a:spcPts val="2865"/>
              </a:lnSpc>
              <a:spcBef>
                <a:spcPts val="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180" dirty="0">
                <a:latin typeface="Calibri"/>
                <a:cs typeface="Calibri"/>
              </a:rPr>
              <a:t>Email </a:t>
            </a:r>
            <a:r>
              <a:rPr sz="2400" spc="229" dirty="0">
                <a:latin typeface="Calibri"/>
                <a:cs typeface="Calibri"/>
              </a:rPr>
              <a:t>spam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filter</a:t>
            </a:r>
            <a:endParaRPr sz="2400" dirty="0">
              <a:latin typeface="Calibri"/>
              <a:cs typeface="Calibri"/>
            </a:endParaRPr>
          </a:p>
          <a:p>
            <a:pPr marL="882015" lvl="1" indent="-412115" algn="just">
              <a:lnSpc>
                <a:spcPts val="2850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229" dirty="0">
                <a:latin typeface="Calibri"/>
                <a:cs typeface="Calibri"/>
              </a:rPr>
              <a:t>Speech </a:t>
            </a:r>
            <a:r>
              <a:rPr sz="2400" spc="165" dirty="0">
                <a:latin typeface="Calibri"/>
                <a:cs typeface="Calibri"/>
              </a:rPr>
              <a:t>recognition </a:t>
            </a:r>
            <a:r>
              <a:rPr sz="2400" spc="210" dirty="0">
                <a:latin typeface="Calibri"/>
                <a:cs typeface="Calibri"/>
              </a:rPr>
              <a:t>and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spc="140" dirty="0">
                <a:latin typeface="Calibri"/>
                <a:cs typeface="Calibri"/>
              </a:rPr>
              <a:t>translation</a:t>
            </a:r>
            <a:endParaRPr sz="2400" dirty="0">
              <a:latin typeface="Calibri"/>
              <a:cs typeface="Calibri"/>
            </a:endParaRPr>
          </a:p>
          <a:p>
            <a:pPr marL="882015" marR="53340" lvl="1" indent="-412115" algn="just">
              <a:lnSpc>
                <a:spcPts val="2850"/>
              </a:lnSpc>
              <a:spcBef>
                <a:spcPts val="10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240" dirty="0">
                <a:latin typeface="Calibri"/>
                <a:cs typeface="Calibri"/>
              </a:rPr>
              <a:t>Face </a:t>
            </a:r>
            <a:r>
              <a:rPr sz="2400" spc="210" dirty="0">
                <a:latin typeface="Calibri"/>
                <a:cs typeface="Calibri"/>
              </a:rPr>
              <a:t>and </a:t>
            </a:r>
            <a:r>
              <a:rPr sz="2400" spc="150" dirty="0">
                <a:latin typeface="Calibri"/>
                <a:cs typeface="Calibri"/>
              </a:rPr>
              <a:t>fingerprint </a:t>
            </a:r>
            <a:r>
              <a:rPr sz="2400" spc="165" dirty="0">
                <a:latin typeface="Calibri"/>
                <a:cs typeface="Calibri"/>
              </a:rPr>
              <a:t>recognition</a:t>
            </a:r>
            <a:r>
              <a:rPr sz="2400" spc="-300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for  </a:t>
            </a:r>
            <a:r>
              <a:rPr sz="2400" spc="175" dirty="0">
                <a:latin typeface="Calibri"/>
                <a:cs typeface="Calibri"/>
              </a:rPr>
              <a:t>smart </a:t>
            </a:r>
            <a:r>
              <a:rPr sz="2400" spc="204" dirty="0">
                <a:latin typeface="Calibri"/>
                <a:cs typeface="Calibri"/>
              </a:rPr>
              <a:t>home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155" dirty="0">
                <a:latin typeface="Calibri"/>
                <a:cs typeface="Calibri"/>
              </a:rPr>
              <a:t>security</a:t>
            </a:r>
            <a:endParaRPr sz="2400" dirty="0">
              <a:latin typeface="Calibri"/>
              <a:cs typeface="Calibri"/>
            </a:endParaRPr>
          </a:p>
          <a:p>
            <a:pPr marL="882015" lvl="1" indent="-412115" algn="just">
              <a:lnSpc>
                <a:spcPts val="2745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229" dirty="0">
                <a:latin typeface="Calibri"/>
                <a:cs typeface="Calibri"/>
              </a:rPr>
              <a:t>Web </a:t>
            </a:r>
            <a:r>
              <a:rPr sz="2400" spc="180" dirty="0">
                <a:latin typeface="Calibri"/>
                <a:cs typeface="Calibri"/>
              </a:rPr>
              <a:t>search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190" dirty="0">
                <a:latin typeface="Calibri"/>
                <a:cs typeface="Calibri"/>
              </a:rPr>
              <a:t>engines</a:t>
            </a:r>
            <a:endParaRPr sz="2400" dirty="0">
              <a:latin typeface="Calibri"/>
              <a:cs typeface="Calibri"/>
            </a:endParaRPr>
          </a:p>
          <a:p>
            <a:pPr marL="882015" lvl="1" indent="-412115" algn="just">
              <a:lnSpc>
                <a:spcPts val="2850"/>
              </a:lnSpc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200" dirty="0">
                <a:latin typeface="Calibri"/>
                <a:cs typeface="Calibri"/>
              </a:rPr>
              <a:t>Challenging </a:t>
            </a:r>
            <a:r>
              <a:rPr sz="2400" spc="185" dirty="0">
                <a:latin typeface="Calibri"/>
                <a:cs typeface="Calibri"/>
              </a:rPr>
              <a:t>computer </a:t>
            </a:r>
            <a:r>
              <a:rPr sz="2400" spc="204" dirty="0">
                <a:latin typeface="Calibri"/>
                <a:cs typeface="Calibri"/>
              </a:rPr>
              <a:t>chess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spc="160" dirty="0">
                <a:latin typeface="Calibri"/>
                <a:cs typeface="Calibri"/>
              </a:rPr>
              <a:t>players</a:t>
            </a:r>
            <a:endParaRPr sz="2400" dirty="0">
              <a:latin typeface="Calibri"/>
              <a:cs typeface="Calibri"/>
            </a:endParaRPr>
          </a:p>
          <a:p>
            <a:pPr marL="882015" marR="960755" lvl="1" indent="-412115" algn="just">
              <a:lnSpc>
                <a:spcPts val="2850"/>
              </a:lnSpc>
              <a:spcBef>
                <a:spcPts val="105"/>
              </a:spcBef>
              <a:buFont typeface="Arial"/>
              <a:buChar char="○"/>
              <a:tabLst>
                <a:tab pos="882015" algn="l"/>
                <a:tab pos="882650" algn="l"/>
              </a:tabLst>
            </a:pPr>
            <a:r>
              <a:rPr sz="2400" spc="280" dirty="0">
                <a:latin typeface="Calibri"/>
                <a:cs typeface="Calibri"/>
              </a:rPr>
              <a:t>And </a:t>
            </a:r>
            <a:r>
              <a:rPr sz="2400" spc="215" dirty="0">
                <a:latin typeface="Calibri"/>
                <a:cs typeface="Calibri"/>
              </a:rPr>
              <a:t>soon….safe </a:t>
            </a:r>
            <a:r>
              <a:rPr sz="2400" spc="210" dirty="0">
                <a:latin typeface="Calibri"/>
                <a:cs typeface="Calibri"/>
              </a:rPr>
              <a:t>and</a:t>
            </a:r>
            <a:r>
              <a:rPr sz="2400" spc="-295" dirty="0">
                <a:latin typeface="Calibri"/>
                <a:cs typeface="Calibri"/>
              </a:rPr>
              <a:t> </a:t>
            </a:r>
            <a:r>
              <a:rPr sz="2400" spc="150" dirty="0">
                <a:latin typeface="Calibri"/>
                <a:cs typeface="Calibri"/>
              </a:rPr>
              <a:t>efficient  </a:t>
            </a:r>
            <a:r>
              <a:rPr sz="2400" spc="165" dirty="0">
                <a:latin typeface="Calibri"/>
                <a:cs typeface="Calibri"/>
              </a:rPr>
              <a:t>self-driving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cars!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01000" y="1712234"/>
            <a:ext cx="3753028" cy="2416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3827105"/>
            <a:ext cx="4114800" cy="2742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1390" y="685800"/>
            <a:ext cx="78111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>
                <a:solidFill>
                  <a:srgbClr val="000000"/>
                </a:solidFill>
              </a:rPr>
              <a:t>More </a:t>
            </a:r>
            <a:r>
              <a:rPr spc="204" dirty="0">
                <a:solidFill>
                  <a:srgbClr val="000000"/>
                </a:solidFill>
              </a:rPr>
              <a:t>Data? </a:t>
            </a:r>
            <a:r>
              <a:rPr spc="300" dirty="0">
                <a:solidFill>
                  <a:srgbClr val="000000"/>
                </a:solidFill>
              </a:rPr>
              <a:t>More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250" dirty="0">
                <a:solidFill>
                  <a:srgbClr val="000000"/>
                </a:solidFill>
              </a:rPr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2199" y="1913758"/>
            <a:ext cx="5600700" cy="2994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4815" marR="5080" indent="-412115" algn="just">
              <a:lnSpc>
                <a:spcPct val="99600"/>
              </a:lnSpc>
              <a:spcBef>
                <a:spcPts val="11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175" dirty="0">
                <a:latin typeface="Calibri"/>
                <a:cs typeface="Calibri"/>
              </a:rPr>
              <a:t>“The Unreasonable </a:t>
            </a:r>
            <a:r>
              <a:rPr sz="2400" spc="180" dirty="0">
                <a:latin typeface="Calibri"/>
                <a:cs typeface="Calibri"/>
              </a:rPr>
              <a:t>Effectiveness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180" dirty="0">
                <a:latin typeface="Calibri"/>
                <a:cs typeface="Calibri"/>
              </a:rPr>
              <a:t>of  </a:t>
            </a:r>
            <a:r>
              <a:rPr sz="2400" spc="135" dirty="0">
                <a:latin typeface="Calibri"/>
                <a:cs typeface="Calibri"/>
              </a:rPr>
              <a:t>Data”, </a:t>
            </a:r>
            <a:r>
              <a:rPr sz="2400" spc="225" dirty="0">
                <a:latin typeface="Calibri"/>
                <a:cs typeface="Calibri"/>
              </a:rPr>
              <a:t>by </a:t>
            </a:r>
            <a:r>
              <a:rPr lang="en-US" sz="2400" spc="165" dirty="0">
                <a:latin typeface="Calibri"/>
                <a:cs typeface="Calibri"/>
              </a:rPr>
              <a:t>Peter Norvig et al. </a:t>
            </a:r>
            <a:r>
              <a:rPr lang="en-US" sz="2400" i="1" spc="165" dirty="0">
                <a:latin typeface="Calibri"/>
                <a:cs typeface="Calibri"/>
              </a:rPr>
              <a:t>Google</a:t>
            </a:r>
          </a:p>
          <a:p>
            <a:pPr marL="424815" marR="5080" indent="-412115" algn="just">
              <a:lnSpc>
                <a:spcPct val="99600"/>
              </a:lnSpc>
              <a:spcBef>
                <a:spcPts val="11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endParaRPr lang="en-US" sz="2400" i="1" spc="165" dirty="0">
              <a:latin typeface="Calibri"/>
              <a:cs typeface="Calibri"/>
            </a:endParaRPr>
          </a:p>
          <a:p>
            <a:pPr marL="424815" marR="5080" indent="-412115" algn="just">
              <a:lnSpc>
                <a:spcPct val="99600"/>
              </a:lnSpc>
              <a:spcBef>
                <a:spcPts val="11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lang="en-US" sz="2400" spc="-5" dirty="0">
                <a:latin typeface="Calibri"/>
                <a:cs typeface="Calibri"/>
              </a:rPr>
              <a:t>In a study by Microsoft:</a:t>
            </a:r>
            <a:r>
              <a:rPr sz="2400" spc="-5" dirty="0">
                <a:latin typeface="Calibri"/>
                <a:cs typeface="Calibri"/>
              </a:rPr>
              <a:t> “these results suggest that  we may want to reconsider the trade-off  between spending time and money on  algorithm development versus spending it on  corpus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development.”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62885" y="1923946"/>
            <a:ext cx="4067091" cy="3905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74119" y="5965533"/>
            <a:ext cx="624229" cy="501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Machine</a:t>
            </a:r>
            <a:r>
              <a:rPr spc="85" dirty="0"/>
              <a:t> </a:t>
            </a:r>
            <a:r>
              <a:rPr spc="250"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74488" y="2138294"/>
            <a:ext cx="7335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80" dirty="0">
                <a:latin typeface="Calibri"/>
                <a:cs typeface="Calibri"/>
              </a:rPr>
              <a:t>3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spc="310" dirty="0">
                <a:latin typeface="Calibri"/>
                <a:cs typeface="Calibri"/>
              </a:rPr>
              <a:t>common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types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of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Machine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spc="27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69315" y="3156335"/>
            <a:ext cx="5881483" cy="24322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2521" y="975166"/>
            <a:ext cx="58280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35" dirty="0"/>
              <a:t>Supervised</a:t>
            </a:r>
            <a:r>
              <a:rPr spc="85" dirty="0"/>
              <a:t> </a:t>
            </a:r>
            <a:r>
              <a:rPr spc="25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623" y="2138294"/>
            <a:ext cx="8401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285" dirty="0">
                <a:latin typeface="Calibri"/>
                <a:cs typeface="Calibri"/>
              </a:rPr>
              <a:t>Making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15" dirty="0">
                <a:latin typeface="Calibri"/>
                <a:cs typeface="Calibri"/>
              </a:rPr>
              <a:t>predictions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54" dirty="0">
                <a:latin typeface="Calibri"/>
                <a:cs typeface="Calibri"/>
              </a:rPr>
              <a:t>on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unseen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175" dirty="0">
                <a:latin typeface="Calibri"/>
                <a:cs typeface="Calibri"/>
              </a:rPr>
              <a:t>/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04" dirty="0">
                <a:latin typeface="Calibri"/>
                <a:cs typeface="Calibri"/>
              </a:rPr>
              <a:t>future</a:t>
            </a:r>
            <a:r>
              <a:rPr sz="3200" spc="100" dirty="0">
                <a:latin typeface="Calibri"/>
                <a:cs typeface="Calibri"/>
              </a:rPr>
              <a:t> </a:t>
            </a:r>
            <a:r>
              <a:rPr sz="3200" spc="25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1161" y="2934622"/>
            <a:ext cx="5163249" cy="273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10461" y="3061587"/>
            <a:ext cx="4076700" cy="1008380"/>
          </a:xfrm>
          <a:custGeom>
            <a:avLst/>
            <a:gdLst/>
            <a:ahLst/>
            <a:cxnLst/>
            <a:rect l="l" t="t" r="r" b="b"/>
            <a:pathLst>
              <a:path w="4076700" h="1008379">
                <a:moveTo>
                  <a:pt x="3762637" y="193681"/>
                </a:moveTo>
                <a:lnTo>
                  <a:pt x="1433247" y="193681"/>
                </a:lnTo>
                <a:lnTo>
                  <a:pt x="1469125" y="178625"/>
                </a:lnTo>
                <a:lnTo>
                  <a:pt x="1506370" y="164154"/>
                </a:lnTo>
                <a:lnTo>
                  <a:pt x="1544928" y="150270"/>
                </a:lnTo>
                <a:lnTo>
                  <a:pt x="1584742" y="136978"/>
                </a:lnTo>
                <a:lnTo>
                  <a:pt x="1625758" y="124279"/>
                </a:lnTo>
                <a:lnTo>
                  <a:pt x="1667922" y="112178"/>
                </a:lnTo>
                <a:lnTo>
                  <a:pt x="1711179" y="100677"/>
                </a:lnTo>
                <a:lnTo>
                  <a:pt x="1755473" y="89780"/>
                </a:lnTo>
                <a:lnTo>
                  <a:pt x="1800751" y="79489"/>
                </a:lnTo>
                <a:lnTo>
                  <a:pt x="1846956" y="69809"/>
                </a:lnTo>
                <a:lnTo>
                  <a:pt x="1894035" y="60742"/>
                </a:lnTo>
                <a:lnTo>
                  <a:pt x="1941931" y="52292"/>
                </a:lnTo>
                <a:lnTo>
                  <a:pt x="1990592" y="44461"/>
                </a:lnTo>
                <a:lnTo>
                  <a:pt x="2039961" y="37254"/>
                </a:lnTo>
                <a:lnTo>
                  <a:pt x="2089984" y="30672"/>
                </a:lnTo>
                <a:lnTo>
                  <a:pt x="2140606" y="24720"/>
                </a:lnTo>
                <a:lnTo>
                  <a:pt x="2191773" y="19400"/>
                </a:lnTo>
                <a:lnTo>
                  <a:pt x="2243428" y="14716"/>
                </a:lnTo>
                <a:lnTo>
                  <a:pt x="2295519" y="10671"/>
                </a:lnTo>
                <a:lnTo>
                  <a:pt x="2347989" y="7269"/>
                </a:lnTo>
                <a:lnTo>
                  <a:pt x="2400783" y="4511"/>
                </a:lnTo>
                <a:lnTo>
                  <a:pt x="2453848" y="2402"/>
                </a:lnTo>
                <a:lnTo>
                  <a:pt x="2507128" y="945"/>
                </a:lnTo>
                <a:lnTo>
                  <a:pt x="2560568" y="143"/>
                </a:lnTo>
                <a:lnTo>
                  <a:pt x="2614114" y="0"/>
                </a:lnTo>
                <a:lnTo>
                  <a:pt x="2667710" y="517"/>
                </a:lnTo>
                <a:lnTo>
                  <a:pt x="2721302" y="1699"/>
                </a:lnTo>
                <a:lnTo>
                  <a:pt x="2774836" y="3549"/>
                </a:lnTo>
                <a:lnTo>
                  <a:pt x="2828255" y="6070"/>
                </a:lnTo>
                <a:lnTo>
                  <a:pt x="2881505" y="9265"/>
                </a:lnTo>
                <a:lnTo>
                  <a:pt x="2934533" y="13138"/>
                </a:lnTo>
                <a:lnTo>
                  <a:pt x="2987281" y="17692"/>
                </a:lnTo>
                <a:lnTo>
                  <a:pt x="3039697" y="22929"/>
                </a:lnTo>
                <a:lnTo>
                  <a:pt x="3091724" y="28853"/>
                </a:lnTo>
                <a:lnTo>
                  <a:pt x="3143308" y="35467"/>
                </a:lnTo>
                <a:lnTo>
                  <a:pt x="3194395" y="42775"/>
                </a:lnTo>
                <a:lnTo>
                  <a:pt x="3244929" y="50780"/>
                </a:lnTo>
                <a:lnTo>
                  <a:pt x="3294856" y="59484"/>
                </a:lnTo>
                <a:lnTo>
                  <a:pt x="3344120" y="68892"/>
                </a:lnTo>
                <a:lnTo>
                  <a:pt x="3392668" y="79006"/>
                </a:lnTo>
                <a:lnTo>
                  <a:pt x="3459881" y="94503"/>
                </a:lnTo>
                <a:lnTo>
                  <a:pt x="3523867" y="111046"/>
                </a:lnTo>
                <a:lnTo>
                  <a:pt x="3584584" y="128580"/>
                </a:lnTo>
                <a:lnTo>
                  <a:pt x="3641988" y="147052"/>
                </a:lnTo>
                <a:lnTo>
                  <a:pt x="3696038" y="166410"/>
                </a:lnTo>
                <a:lnTo>
                  <a:pt x="3746691" y="186599"/>
                </a:lnTo>
                <a:lnTo>
                  <a:pt x="3762637" y="193681"/>
                </a:lnTo>
                <a:close/>
              </a:path>
              <a:path w="4076700" h="1008379">
                <a:moveTo>
                  <a:pt x="2625226" y="1008304"/>
                </a:moveTo>
                <a:lnTo>
                  <a:pt x="2568231" y="1008292"/>
                </a:lnTo>
                <a:lnTo>
                  <a:pt x="2511090" y="1007523"/>
                </a:lnTo>
                <a:lnTo>
                  <a:pt x="2453863" y="1005990"/>
                </a:lnTo>
                <a:lnTo>
                  <a:pt x="2396610" y="1003683"/>
                </a:lnTo>
                <a:lnTo>
                  <a:pt x="2339394" y="1000596"/>
                </a:lnTo>
                <a:lnTo>
                  <a:pt x="2282274" y="996721"/>
                </a:lnTo>
                <a:lnTo>
                  <a:pt x="2225311" y="992049"/>
                </a:lnTo>
                <a:lnTo>
                  <a:pt x="2168565" y="986574"/>
                </a:lnTo>
                <a:lnTo>
                  <a:pt x="2112098" y="980286"/>
                </a:lnTo>
                <a:lnTo>
                  <a:pt x="2055970" y="973179"/>
                </a:lnTo>
                <a:lnTo>
                  <a:pt x="1986217" y="963103"/>
                </a:lnTo>
                <a:lnTo>
                  <a:pt x="1918708" y="951948"/>
                </a:lnTo>
                <a:lnTo>
                  <a:pt x="1853504" y="939753"/>
                </a:lnTo>
                <a:lnTo>
                  <a:pt x="1790663" y="926560"/>
                </a:lnTo>
                <a:lnTo>
                  <a:pt x="1730242" y="912408"/>
                </a:lnTo>
                <a:lnTo>
                  <a:pt x="1672300" y="897337"/>
                </a:lnTo>
                <a:lnTo>
                  <a:pt x="1616896" y="881389"/>
                </a:lnTo>
                <a:lnTo>
                  <a:pt x="1564087" y="864603"/>
                </a:lnTo>
                <a:lnTo>
                  <a:pt x="1513933" y="847020"/>
                </a:lnTo>
                <a:lnTo>
                  <a:pt x="1466490" y="828680"/>
                </a:lnTo>
                <a:lnTo>
                  <a:pt x="1421818" y="809624"/>
                </a:lnTo>
                <a:lnTo>
                  <a:pt x="1379975" y="789892"/>
                </a:lnTo>
                <a:lnTo>
                  <a:pt x="1341020" y="769524"/>
                </a:lnTo>
                <a:lnTo>
                  <a:pt x="1305010" y="748561"/>
                </a:lnTo>
                <a:lnTo>
                  <a:pt x="1272003" y="727042"/>
                </a:lnTo>
                <a:lnTo>
                  <a:pt x="1215235" y="682502"/>
                </a:lnTo>
                <a:lnTo>
                  <a:pt x="1171183" y="636226"/>
                </a:lnTo>
                <a:lnTo>
                  <a:pt x="1140312" y="588536"/>
                </a:lnTo>
                <a:lnTo>
                  <a:pt x="1123089" y="539757"/>
                </a:lnTo>
                <a:lnTo>
                  <a:pt x="1119741" y="515059"/>
                </a:lnTo>
                <a:lnTo>
                  <a:pt x="1119980" y="490210"/>
                </a:lnTo>
                <a:lnTo>
                  <a:pt x="1131453" y="440219"/>
                </a:lnTo>
                <a:lnTo>
                  <a:pt x="1157973" y="390106"/>
                </a:lnTo>
                <a:lnTo>
                  <a:pt x="1177022" y="365105"/>
                </a:lnTo>
                <a:lnTo>
                  <a:pt x="0" y="52506"/>
                </a:lnTo>
                <a:lnTo>
                  <a:pt x="1433247" y="193681"/>
                </a:lnTo>
                <a:lnTo>
                  <a:pt x="3762637" y="193681"/>
                </a:lnTo>
                <a:lnTo>
                  <a:pt x="3793903" y="207566"/>
                </a:lnTo>
                <a:lnTo>
                  <a:pt x="3837632" y="229258"/>
                </a:lnTo>
                <a:lnTo>
                  <a:pt x="3877837" y="251621"/>
                </a:lnTo>
                <a:lnTo>
                  <a:pt x="3914473" y="274603"/>
                </a:lnTo>
                <a:lnTo>
                  <a:pt x="3947499" y="298149"/>
                </a:lnTo>
                <a:lnTo>
                  <a:pt x="4002547" y="346723"/>
                </a:lnTo>
                <a:lnTo>
                  <a:pt x="4042642" y="396915"/>
                </a:lnTo>
                <a:lnTo>
                  <a:pt x="4067441" y="448298"/>
                </a:lnTo>
                <a:lnTo>
                  <a:pt x="4076604" y="500446"/>
                </a:lnTo>
                <a:lnTo>
                  <a:pt x="4075216" y="526674"/>
                </a:lnTo>
                <a:lnTo>
                  <a:pt x="4060284" y="579169"/>
                </a:lnTo>
                <a:lnTo>
                  <a:pt x="4028864" y="631361"/>
                </a:lnTo>
                <a:lnTo>
                  <a:pt x="3980614" y="682824"/>
                </a:lnTo>
                <a:lnTo>
                  <a:pt x="3950070" y="708148"/>
                </a:lnTo>
                <a:lnTo>
                  <a:pt x="3915192" y="733130"/>
                </a:lnTo>
                <a:lnTo>
                  <a:pt x="3856844" y="768593"/>
                </a:lnTo>
                <a:lnTo>
                  <a:pt x="3791354" y="801875"/>
                </a:lnTo>
                <a:lnTo>
                  <a:pt x="3756084" y="817679"/>
                </a:lnTo>
                <a:lnTo>
                  <a:pt x="3719210" y="832914"/>
                </a:lnTo>
                <a:lnTo>
                  <a:pt x="3680793" y="847572"/>
                </a:lnTo>
                <a:lnTo>
                  <a:pt x="3640895" y="861645"/>
                </a:lnTo>
                <a:lnTo>
                  <a:pt x="3599575" y="875127"/>
                </a:lnTo>
                <a:lnTo>
                  <a:pt x="3556896" y="888008"/>
                </a:lnTo>
                <a:lnTo>
                  <a:pt x="3512916" y="900281"/>
                </a:lnTo>
                <a:lnTo>
                  <a:pt x="3467698" y="911939"/>
                </a:lnTo>
                <a:lnTo>
                  <a:pt x="3421301" y="922973"/>
                </a:lnTo>
                <a:lnTo>
                  <a:pt x="3373786" y="933375"/>
                </a:lnTo>
                <a:lnTo>
                  <a:pt x="3325215" y="943138"/>
                </a:lnTo>
                <a:lnTo>
                  <a:pt x="3275648" y="952253"/>
                </a:lnTo>
                <a:lnTo>
                  <a:pt x="3225144" y="960714"/>
                </a:lnTo>
                <a:lnTo>
                  <a:pt x="3173767" y="968512"/>
                </a:lnTo>
                <a:lnTo>
                  <a:pt x="3121575" y="975639"/>
                </a:lnTo>
                <a:lnTo>
                  <a:pt x="3068629" y="982087"/>
                </a:lnTo>
                <a:lnTo>
                  <a:pt x="3014991" y="987849"/>
                </a:lnTo>
                <a:lnTo>
                  <a:pt x="2960721" y="992917"/>
                </a:lnTo>
                <a:lnTo>
                  <a:pt x="2905879" y="997282"/>
                </a:lnTo>
                <a:lnTo>
                  <a:pt x="2850527" y="1000938"/>
                </a:lnTo>
                <a:lnTo>
                  <a:pt x="2794725" y="1003876"/>
                </a:lnTo>
                <a:lnTo>
                  <a:pt x="2738534" y="1006088"/>
                </a:lnTo>
                <a:lnTo>
                  <a:pt x="2682014" y="1007566"/>
                </a:lnTo>
                <a:lnTo>
                  <a:pt x="2625226" y="1008304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0461" y="3061587"/>
            <a:ext cx="4076700" cy="1008380"/>
          </a:xfrm>
          <a:custGeom>
            <a:avLst/>
            <a:gdLst/>
            <a:ahLst/>
            <a:cxnLst/>
            <a:rect l="l" t="t" r="r" b="b"/>
            <a:pathLst>
              <a:path w="4076700" h="1008379">
                <a:moveTo>
                  <a:pt x="0" y="52506"/>
                </a:moveTo>
                <a:lnTo>
                  <a:pt x="1433247" y="193681"/>
                </a:lnTo>
                <a:lnTo>
                  <a:pt x="1469125" y="178625"/>
                </a:lnTo>
                <a:lnTo>
                  <a:pt x="1506370" y="164154"/>
                </a:lnTo>
                <a:lnTo>
                  <a:pt x="1544928" y="150270"/>
                </a:lnTo>
                <a:lnTo>
                  <a:pt x="1584742" y="136978"/>
                </a:lnTo>
                <a:lnTo>
                  <a:pt x="1625758" y="124279"/>
                </a:lnTo>
                <a:lnTo>
                  <a:pt x="1667922" y="112178"/>
                </a:lnTo>
                <a:lnTo>
                  <a:pt x="1711179" y="100677"/>
                </a:lnTo>
                <a:lnTo>
                  <a:pt x="1755473" y="89780"/>
                </a:lnTo>
                <a:lnTo>
                  <a:pt x="1800751" y="79489"/>
                </a:lnTo>
                <a:lnTo>
                  <a:pt x="1846956" y="69809"/>
                </a:lnTo>
                <a:lnTo>
                  <a:pt x="1894034" y="60742"/>
                </a:lnTo>
                <a:lnTo>
                  <a:pt x="1941931" y="52292"/>
                </a:lnTo>
                <a:lnTo>
                  <a:pt x="1990592" y="44461"/>
                </a:lnTo>
                <a:lnTo>
                  <a:pt x="2039961" y="37254"/>
                </a:lnTo>
                <a:lnTo>
                  <a:pt x="2089984" y="30672"/>
                </a:lnTo>
                <a:lnTo>
                  <a:pt x="2140606" y="24720"/>
                </a:lnTo>
                <a:lnTo>
                  <a:pt x="2191773" y="19400"/>
                </a:lnTo>
                <a:lnTo>
                  <a:pt x="2243428" y="14716"/>
                </a:lnTo>
                <a:lnTo>
                  <a:pt x="2295519" y="10671"/>
                </a:lnTo>
                <a:lnTo>
                  <a:pt x="2347989" y="7269"/>
                </a:lnTo>
                <a:lnTo>
                  <a:pt x="2400783" y="4511"/>
                </a:lnTo>
                <a:lnTo>
                  <a:pt x="2453848" y="2402"/>
                </a:lnTo>
                <a:lnTo>
                  <a:pt x="2507128" y="945"/>
                </a:lnTo>
                <a:lnTo>
                  <a:pt x="2560568" y="143"/>
                </a:lnTo>
                <a:lnTo>
                  <a:pt x="2614114" y="0"/>
                </a:lnTo>
                <a:lnTo>
                  <a:pt x="2667710" y="517"/>
                </a:lnTo>
                <a:lnTo>
                  <a:pt x="2721302" y="1699"/>
                </a:lnTo>
                <a:lnTo>
                  <a:pt x="2774836" y="3549"/>
                </a:lnTo>
                <a:lnTo>
                  <a:pt x="2828255" y="6070"/>
                </a:lnTo>
                <a:lnTo>
                  <a:pt x="2881505" y="9265"/>
                </a:lnTo>
                <a:lnTo>
                  <a:pt x="2934532" y="13138"/>
                </a:lnTo>
                <a:lnTo>
                  <a:pt x="2987281" y="17692"/>
                </a:lnTo>
                <a:lnTo>
                  <a:pt x="3039696" y="22929"/>
                </a:lnTo>
                <a:lnTo>
                  <a:pt x="3091724" y="28853"/>
                </a:lnTo>
                <a:lnTo>
                  <a:pt x="3143308" y="35467"/>
                </a:lnTo>
                <a:lnTo>
                  <a:pt x="3194395" y="42775"/>
                </a:lnTo>
                <a:lnTo>
                  <a:pt x="3244929" y="50780"/>
                </a:lnTo>
                <a:lnTo>
                  <a:pt x="3294856" y="59484"/>
                </a:lnTo>
                <a:lnTo>
                  <a:pt x="3344120" y="68892"/>
                </a:lnTo>
                <a:lnTo>
                  <a:pt x="3392668" y="79006"/>
                </a:lnTo>
                <a:lnTo>
                  <a:pt x="3459881" y="94503"/>
                </a:lnTo>
                <a:lnTo>
                  <a:pt x="3523867" y="111046"/>
                </a:lnTo>
                <a:lnTo>
                  <a:pt x="3584584" y="128580"/>
                </a:lnTo>
                <a:lnTo>
                  <a:pt x="3641988" y="147052"/>
                </a:lnTo>
                <a:lnTo>
                  <a:pt x="3696038" y="166410"/>
                </a:lnTo>
                <a:lnTo>
                  <a:pt x="3746691" y="186599"/>
                </a:lnTo>
                <a:lnTo>
                  <a:pt x="3793903" y="207566"/>
                </a:lnTo>
                <a:lnTo>
                  <a:pt x="3837632" y="229258"/>
                </a:lnTo>
                <a:lnTo>
                  <a:pt x="3877837" y="251621"/>
                </a:lnTo>
                <a:lnTo>
                  <a:pt x="3914473" y="274603"/>
                </a:lnTo>
                <a:lnTo>
                  <a:pt x="3947498" y="298149"/>
                </a:lnTo>
                <a:lnTo>
                  <a:pt x="4002547" y="346723"/>
                </a:lnTo>
                <a:lnTo>
                  <a:pt x="4042642" y="396914"/>
                </a:lnTo>
                <a:lnTo>
                  <a:pt x="4067441" y="448298"/>
                </a:lnTo>
                <a:lnTo>
                  <a:pt x="4076604" y="500446"/>
                </a:lnTo>
                <a:lnTo>
                  <a:pt x="4075215" y="526674"/>
                </a:lnTo>
                <a:lnTo>
                  <a:pt x="4060284" y="579169"/>
                </a:lnTo>
                <a:lnTo>
                  <a:pt x="4028864" y="631361"/>
                </a:lnTo>
                <a:lnTo>
                  <a:pt x="3980614" y="682823"/>
                </a:lnTo>
                <a:lnTo>
                  <a:pt x="3950070" y="708148"/>
                </a:lnTo>
                <a:lnTo>
                  <a:pt x="3915192" y="733130"/>
                </a:lnTo>
                <a:lnTo>
                  <a:pt x="3856844" y="768593"/>
                </a:lnTo>
                <a:lnTo>
                  <a:pt x="3791354" y="801875"/>
                </a:lnTo>
                <a:lnTo>
                  <a:pt x="3756083" y="817679"/>
                </a:lnTo>
                <a:lnTo>
                  <a:pt x="3719209" y="832914"/>
                </a:lnTo>
                <a:lnTo>
                  <a:pt x="3680793" y="847572"/>
                </a:lnTo>
                <a:lnTo>
                  <a:pt x="3640895" y="861645"/>
                </a:lnTo>
                <a:lnTo>
                  <a:pt x="3599575" y="875127"/>
                </a:lnTo>
                <a:lnTo>
                  <a:pt x="3556896" y="888008"/>
                </a:lnTo>
                <a:lnTo>
                  <a:pt x="3512916" y="900281"/>
                </a:lnTo>
                <a:lnTo>
                  <a:pt x="3467698" y="911939"/>
                </a:lnTo>
                <a:lnTo>
                  <a:pt x="3421301" y="922973"/>
                </a:lnTo>
                <a:lnTo>
                  <a:pt x="3373786" y="933375"/>
                </a:lnTo>
                <a:lnTo>
                  <a:pt x="3325215" y="943138"/>
                </a:lnTo>
                <a:lnTo>
                  <a:pt x="3275647" y="952253"/>
                </a:lnTo>
                <a:lnTo>
                  <a:pt x="3225144" y="960714"/>
                </a:lnTo>
                <a:lnTo>
                  <a:pt x="3173766" y="968512"/>
                </a:lnTo>
                <a:lnTo>
                  <a:pt x="3121574" y="975639"/>
                </a:lnTo>
                <a:lnTo>
                  <a:pt x="3068629" y="982087"/>
                </a:lnTo>
                <a:lnTo>
                  <a:pt x="3014991" y="987849"/>
                </a:lnTo>
                <a:lnTo>
                  <a:pt x="2960721" y="992917"/>
                </a:lnTo>
                <a:lnTo>
                  <a:pt x="2905879" y="997282"/>
                </a:lnTo>
                <a:lnTo>
                  <a:pt x="2850527" y="1000938"/>
                </a:lnTo>
                <a:lnTo>
                  <a:pt x="2794725" y="1003876"/>
                </a:lnTo>
                <a:lnTo>
                  <a:pt x="2738533" y="1006088"/>
                </a:lnTo>
                <a:lnTo>
                  <a:pt x="2682014" y="1007566"/>
                </a:lnTo>
                <a:lnTo>
                  <a:pt x="2625226" y="1008304"/>
                </a:lnTo>
                <a:lnTo>
                  <a:pt x="2568231" y="1008292"/>
                </a:lnTo>
                <a:lnTo>
                  <a:pt x="2511090" y="1007523"/>
                </a:lnTo>
                <a:lnTo>
                  <a:pt x="2453863" y="1005989"/>
                </a:lnTo>
                <a:lnTo>
                  <a:pt x="2396610" y="1003683"/>
                </a:lnTo>
                <a:lnTo>
                  <a:pt x="2339394" y="1000596"/>
                </a:lnTo>
                <a:lnTo>
                  <a:pt x="2282274" y="996721"/>
                </a:lnTo>
                <a:lnTo>
                  <a:pt x="2225311" y="992049"/>
                </a:lnTo>
                <a:lnTo>
                  <a:pt x="2168565" y="986574"/>
                </a:lnTo>
                <a:lnTo>
                  <a:pt x="2112098" y="980286"/>
                </a:lnTo>
                <a:lnTo>
                  <a:pt x="2055970" y="973179"/>
                </a:lnTo>
                <a:lnTo>
                  <a:pt x="1986216" y="963103"/>
                </a:lnTo>
                <a:lnTo>
                  <a:pt x="1918708" y="951948"/>
                </a:lnTo>
                <a:lnTo>
                  <a:pt x="1853504" y="939753"/>
                </a:lnTo>
                <a:lnTo>
                  <a:pt x="1790663" y="926560"/>
                </a:lnTo>
                <a:lnTo>
                  <a:pt x="1730242" y="912408"/>
                </a:lnTo>
                <a:lnTo>
                  <a:pt x="1672300" y="897337"/>
                </a:lnTo>
                <a:lnTo>
                  <a:pt x="1616896" y="881389"/>
                </a:lnTo>
                <a:lnTo>
                  <a:pt x="1564087" y="864603"/>
                </a:lnTo>
                <a:lnTo>
                  <a:pt x="1513933" y="847020"/>
                </a:lnTo>
                <a:lnTo>
                  <a:pt x="1466490" y="828680"/>
                </a:lnTo>
                <a:lnTo>
                  <a:pt x="1421818" y="809624"/>
                </a:lnTo>
                <a:lnTo>
                  <a:pt x="1379975" y="789892"/>
                </a:lnTo>
                <a:lnTo>
                  <a:pt x="1341020" y="769524"/>
                </a:lnTo>
                <a:lnTo>
                  <a:pt x="1305009" y="748561"/>
                </a:lnTo>
                <a:lnTo>
                  <a:pt x="1272003" y="727042"/>
                </a:lnTo>
                <a:lnTo>
                  <a:pt x="1215235" y="682502"/>
                </a:lnTo>
                <a:lnTo>
                  <a:pt x="1171183" y="636225"/>
                </a:lnTo>
                <a:lnTo>
                  <a:pt x="1140312" y="588536"/>
                </a:lnTo>
                <a:lnTo>
                  <a:pt x="1123089" y="539757"/>
                </a:lnTo>
                <a:lnTo>
                  <a:pt x="1119741" y="515059"/>
                </a:lnTo>
                <a:lnTo>
                  <a:pt x="1119980" y="490210"/>
                </a:lnTo>
                <a:lnTo>
                  <a:pt x="1131453" y="440219"/>
                </a:lnTo>
                <a:lnTo>
                  <a:pt x="1157973" y="390106"/>
                </a:lnTo>
                <a:lnTo>
                  <a:pt x="1177022" y="365105"/>
                </a:lnTo>
                <a:lnTo>
                  <a:pt x="0" y="52506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61661" y="3267669"/>
            <a:ext cx="189420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26415" marR="5080" indent="-514350">
              <a:lnSpc>
                <a:spcPct val="100699"/>
              </a:lnSpc>
              <a:spcBef>
                <a:spcPts val="85"/>
              </a:spcBef>
            </a:pPr>
            <a:r>
              <a:rPr sz="1800" spc="155" dirty="0">
                <a:latin typeface="Calibri"/>
                <a:cs typeface="Calibri"/>
              </a:rPr>
              <a:t>Use </a:t>
            </a:r>
            <a:r>
              <a:rPr sz="1800" spc="110" dirty="0">
                <a:latin typeface="Calibri"/>
                <a:cs typeface="Calibri"/>
              </a:rPr>
              <a:t>labels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during  </a:t>
            </a:r>
            <a:r>
              <a:rPr sz="1800" spc="110" dirty="0">
                <a:latin typeface="Calibri"/>
                <a:cs typeface="Calibri"/>
              </a:rPr>
              <a:t>training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9823" y="3752842"/>
            <a:ext cx="1977389" cy="539115"/>
          </a:xfrm>
          <a:custGeom>
            <a:avLst/>
            <a:gdLst/>
            <a:ahLst/>
            <a:cxnLst/>
            <a:rect l="l" t="t" r="r" b="b"/>
            <a:pathLst>
              <a:path w="1977389" h="539114">
                <a:moveTo>
                  <a:pt x="1887243" y="538498"/>
                </a:moveTo>
                <a:lnTo>
                  <a:pt x="89752" y="538498"/>
                </a:lnTo>
                <a:lnTo>
                  <a:pt x="54816" y="531446"/>
                </a:lnTo>
                <a:lnTo>
                  <a:pt x="26287" y="512214"/>
                </a:lnTo>
                <a:lnTo>
                  <a:pt x="7053" y="483686"/>
                </a:lnTo>
                <a:lnTo>
                  <a:pt x="0" y="448749"/>
                </a:lnTo>
                <a:lnTo>
                  <a:pt x="0" y="89749"/>
                </a:lnTo>
                <a:lnTo>
                  <a:pt x="7053" y="54812"/>
                </a:lnTo>
                <a:lnTo>
                  <a:pt x="26287" y="26284"/>
                </a:lnTo>
                <a:lnTo>
                  <a:pt x="54816" y="7051"/>
                </a:lnTo>
                <a:lnTo>
                  <a:pt x="89752" y="0"/>
                </a:lnTo>
                <a:lnTo>
                  <a:pt x="1887243" y="0"/>
                </a:lnTo>
                <a:lnTo>
                  <a:pt x="1937033" y="15082"/>
                </a:lnTo>
                <a:lnTo>
                  <a:pt x="1970164" y="55409"/>
                </a:lnTo>
                <a:lnTo>
                  <a:pt x="1976996" y="89749"/>
                </a:lnTo>
                <a:lnTo>
                  <a:pt x="1976996" y="448749"/>
                </a:lnTo>
                <a:lnTo>
                  <a:pt x="1969943" y="483686"/>
                </a:lnTo>
                <a:lnTo>
                  <a:pt x="1950708" y="512214"/>
                </a:lnTo>
                <a:lnTo>
                  <a:pt x="1922179" y="531446"/>
                </a:lnTo>
                <a:lnTo>
                  <a:pt x="1887243" y="538498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823" y="3752842"/>
            <a:ext cx="1977389" cy="539115"/>
          </a:xfrm>
          <a:custGeom>
            <a:avLst/>
            <a:gdLst/>
            <a:ahLst/>
            <a:cxnLst/>
            <a:rect l="l" t="t" r="r" b="b"/>
            <a:pathLst>
              <a:path w="1977389" h="539114">
                <a:moveTo>
                  <a:pt x="0" y="89749"/>
                </a:moveTo>
                <a:lnTo>
                  <a:pt x="7053" y="54811"/>
                </a:lnTo>
                <a:lnTo>
                  <a:pt x="26287" y="26284"/>
                </a:lnTo>
                <a:lnTo>
                  <a:pt x="54816" y="7051"/>
                </a:lnTo>
                <a:lnTo>
                  <a:pt x="89752" y="0"/>
                </a:lnTo>
                <a:lnTo>
                  <a:pt x="1887243" y="0"/>
                </a:lnTo>
                <a:lnTo>
                  <a:pt x="1937033" y="15082"/>
                </a:lnTo>
                <a:lnTo>
                  <a:pt x="1970164" y="55409"/>
                </a:lnTo>
                <a:lnTo>
                  <a:pt x="1976996" y="89749"/>
                </a:lnTo>
                <a:lnTo>
                  <a:pt x="1976996" y="448749"/>
                </a:lnTo>
                <a:lnTo>
                  <a:pt x="1969942" y="483686"/>
                </a:lnTo>
                <a:lnTo>
                  <a:pt x="1950708" y="512214"/>
                </a:lnTo>
                <a:lnTo>
                  <a:pt x="1922179" y="531446"/>
                </a:lnTo>
                <a:lnTo>
                  <a:pt x="1887243" y="538498"/>
                </a:lnTo>
                <a:lnTo>
                  <a:pt x="89752" y="538498"/>
                </a:lnTo>
                <a:lnTo>
                  <a:pt x="54816" y="531446"/>
                </a:lnTo>
                <a:lnTo>
                  <a:pt x="26287" y="512214"/>
                </a:lnTo>
                <a:lnTo>
                  <a:pt x="7053" y="483686"/>
                </a:lnTo>
                <a:lnTo>
                  <a:pt x="0" y="448749"/>
                </a:lnTo>
                <a:lnTo>
                  <a:pt x="0" y="897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6792" y="3862137"/>
            <a:ext cx="146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solidFill>
                  <a:srgbClr val="BF0000"/>
                </a:solidFill>
                <a:latin typeface="Calibri"/>
                <a:cs typeface="Calibri"/>
              </a:rPr>
              <a:t>Classification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823" y="4395091"/>
            <a:ext cx="1977389" cy="539115"/>
          </a:xfrm>
          <a:custGeom>
            <a:avLst/>
            <a:gdLst/>
            <a:ahLst/>
            <a:cxnLst/>
            <a:rect l="l" t="t" r="r" b="b"/>
            <a:pathLst>
              <a:path w="1977389" h="539114">
                <a:moveTo>
                  <a:pt x="1887243" y="538498"/>
                </a:moveTo>
                <a:lnTo>
                  <a:pt x="89752" y="538498"/>
                </a:lnTo>
                <a:lnTo>
                  <a:pt x="54816" y="531446"/>
                </a:lnTo>
                <a:lnTo>
                  <a:pt x="26287" y="512214"/>
                </a:lnTo>
                <a:lnTo>
                  <a:pt x="7053" y="483686"/>
                </a:lnTo>
                <a:lnTo>
                  <a:pt x="0" y="448749"/>
                </a:lnTo>
                <a:lnTo>
                  <a:pt x="0" y="89749"/>
                </a:lnTo>
                <a:lnTo>
                  <a:pt x="7053" y="54812"/>
                </a:lnTo>
                <a:lnTo>
                  <a:pt x="26287" y="26284"/>
                </a:lnTo>
                <a:lnTo>
                  <a:pt x="54816" y="7051"/>
                </a:lnTo>
                <a:lnTo>
                  <a:pt x="89752" y="0"/>
                </a:lnTo>
                <a:lnTo>
                  <a:pt x="1887243" y="0"/>
                </a:lnTo>
                <a:lnTo>
                  <a:pt x="1937033" y="15082"/>
                </a:lnTo>
                <a:lnTo>
                  <a:pt x="1970164" y="55409"/>
                </a:lnTo>
                <a:lnTo>
                  <a:pt x="1976996" y="89749"/>
                </a:lnTo>
                <a:lnTo>
                  <a:pt x="1976996" y="448749"/>
                </a:lnTo>
                <a:lnTo>
                  <a:pt x="1969943" y="483686"/>
                </a:lnTo>
                <a:lnTo>
                  <a:pt x="1950708" y="512214"/>
                </a:lnTo>
                <a:lnTo>
                  <a:pt x="1922179" y="531446"/>
                </a:lnTo>
                <a:lnTo>
                  <a:pt x="1887243" y="538498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9823" y="4395091"/>
            <a:ext cx="1977389" cy="539115"/>
          </a:xfrm>
          <a:custGeom>
            <a:avLst/>
            <a:gdLst/>
            <a:ahLst/>
            <a:cxnLst/>
            <a:rect l="l" t="t" r="r" b="b"/>
            <a:pathLst>
              <a:path w="1977389" h="539114">
                <a:moveTo>
                  <a:pt x="0" y="89749"/>
                </a:moveTo>
                <a:lnTo>
                  <a:pt x="7053" y="54811"/>
                </a:lnTo>
                <a:lnTo>
                  <a:pt x="26287" y="26284"/>
                </a:lnTo>
                <a:lnTo>
                  <a:pt x="54816" y="7051"/>
                </a:lnTo>
                <a:lnTo>
                  <a:pt x="89752" y="0"/>
                </a:lnTo>
                <a:lnTo>
                  <a:pt x="1887243" y="0"/>
                </a:lnTo>
                <a:lnTo>
                  <a:pt x="1937033" y="15082"/>
                </a:lnTo>
                <a:lnTo>
                  <a:pt x="1970164" y="55409"/>
                </a:lnTo>
                <a:lnTo>
                  <a:pt x="1976996" y="89749"/>
                </a:lnTo>
                <a:lnTo>
                  <a:pt x="1976996" y="448749"/>
                </a:lnTo>
                <a:lnTo>
                  <a:pt x="1969942" y="483686"/>
                </a:lnTo>
                <a:lnTo>
                  <a:pt x="1950708" y="512214"/>
                </a:lnTo>
                <a:lnTo>
                  <a:pt x="1922179" y="531446"/>
                </a:lnTo>
                <a:lnTo>
                  <a:pt x="1887243" y="538498"/>
                </a:lnTo>
                <a:lnTo>
                  <a:pt x="89752" y="538498"/>
                </a:lnTo>
                <a:lnTo>
                  <a:pt x="54816" y="531446"/>
                </a:lnTo>
                <a:lnTo>
                  <a:pt x="26287" y="512214"/>
                </a:lnTo>
                <a:lnTo>
                  <a:pt x="7053" y="483686"/>
                </a:lnTo>
                <a:lnTo>
                  <a:pt x="0" y="448749"/>
                </a:lnTo>
                <a:lnTo>
                  <a:pt x="0" y="897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1663" y="4504387"/>
            <a:ext cx="1233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BF0000"/>
                </a:solidFill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783957" y="4160200"/>
            <a:ext cx="2493645" cy="1193800"/>
          </a:xfrm>
          <a:custGeom>
            <a:avLst/>
            <a:gdLst/>
            <a:ahLst/>
            <a:cxnLst/>
            <a:rect l="l" t="t" r="r" b="b"/>
            <a:pathLst>
              <a:path w="2493645" h="1193800">
                <a:moveTo>
                  <a:pt x="0" y="1193238"/>
                </a:moveTo>
                <a:lnTo>
                  <a:pt x="463074" y="812689"/>
                </a:lnTo>
                <a:lnTo>
                  <a:pt x="418762" y="785423"/>
                </a:lnTo>
                <a:lnTo>
                  <a:pt x="379077" y="757268"/>
                </a:lnTo>
                <a:lnTo>
                  <a:pt x="344000" y="728324"/>
                </a:lnTo>
                <a:lnTo>
                  <a:pt x="313514" y="698689"/>
                </a:lnTo>
                <a:lnTo>
                  <a:pt x="287601" y="668463"/>
                </a:lnTo>
                <a:lnTo>
                  <a:pt x="249424" y="606639"/>
                </a:lnTo>
                <a:lnTo>
                  <a:pt x="229327" y="543645"/>
                </a:lnTo>
                <a:lnTo>
                  <a:pt x="226015" y="511960"/>
                </a:lnTo>
                <a:lnTo>
                  <a:pt x="227171" y="480280"/>
                </a:lnTo>
                <a:lnTo>
                  <a:pt x="242812" y="417339"/>
                </a:lnTo>
                <a:lnTo>
                  <a:pt x="276110" y="355619"/>
                </a:lnTo>
                <a:lnTo>
                  <a:pt x="326924" y="295915"/>
                </a:lnTo>
                <a:lnTo>
                  <a:pt x="358855" y="267068"/>
                </a:lnTo>
                <a:lnTo>
                  <a:pt x="395113" y="239024"/>
                </a:lnTo>
                <a:lnTo>
                  <a:pt x="435678" y="211882"/>
                </a:lnTo>
                <a:lnTo>
                  <a:pt x="480534" y="185742"/>
                </a:lnTo>
                <a:lnTo>
                  <a:pt x="529664" y="160703"/>
                </a:lnTo>
                <a:lnTo>
                  <a:pt x="583048" y="136866"/>
                </a:lnTo>
                <a:lnTo>
                  <a:pt x="624944" y="120187"/>
                </a:lnTo>
                <a:lnTo>
                  <a:pt x="668212" y="104588"/>
                </a:lnTo>
                <a:lnTo>
                  <a:pt x="712760" y="90070"/>
                </a:lnTo>
                <a:lnTo>
                  <a:pt x="758496" y="76634"/>
                </a:lnTo>
                <a:lnTo>
                  <a:pt x="805329" y="64279"/>
                </a:lnTo>
                <a:lnTo>
                  <a:pt x="853166" y="53008"/>
                </a:lnTo>
                <a:lnTo>
                  <a:pt x="901917" y="42820"/>
                </a:lnTo>
                <a:lnTo>
                  <a:pt x="951489" y="33716"/>
                </a:lnTo>
                <a:lnTo>
                  <a:pt x="1001792" y="25697"/>
                </a:lnTo>
                <a:lnTo>
                  <a:pt x="1052732" y="18763"/>
                </a:lnTo>
                <a:lnTo>
                  <a:pt x="1104219" y="12916"/>
                </a:lnTo>
                <a:lnTo>
                  <a:pt x="1156161" y="8156"/>
                </a:lnTo>
                <a:lnTo>
                  <a:pt x="1208466" y="4484"/>
                </a:lnTo>
                <a:lnTo>
                  <a:pt x="1261042" y="1900"/>
                </a:lnTo>
                <a:lnTo>
                  <a:pt x="1313799" y="405"/>
                </a:lnTo>
                <a:lnTo>
                  <a:pt x="1366643" y="0"/>
                </a:lnTo>
                <a:lnTo>
                  <a:pt x="1419484" y="685"/>
                </a:lnTo>
                <a:lnTo>
                  <a:pt x="1472230" y="2461"/>
                </a:lnTo>
                <a:lnTo>
                  <a:pt x="1524789" y="5329"/>
                </a:lnTo>
                <a:lnTo>
                  <a:pt x="1577069" y="9290"/>
                </a:lnTo>
                <a:lnTo>
                  <a:pt x="1628979" y="14344"/>
                </a:lnTo>
                <a:lnTo>
                  <a:pt x="1680427" y="20492"/>
                </a:lnTo>
                <a:lnTo>
                  <a:pt x="1731321" y="27735"/>
                </a:lnTo>
                <a:lnTo>
                  <a:pt x="1781570" y="36073"/>
                </a:lnTo>
                <a:lnTo>
                  <a:pt x="1831083" y="45507"/>
                </a:lnTo>
                <a:lnTo>
                  <a:pt x="1879766" y="56037"/>
                </a:lnTo>
                <a:lnTo>
                  <a:pt x="1927529" y="67665"/>
                </a:lnTo>
                <a:lnTo>
                  <a:pt x="1974281" y="80392"/>
                </a:lnTo>
                <a:lnTo>
                  <a:pt x="2019928" y="94216"/>
                </a:lnTo>
                <a:lnTo>
                  <a:pt x="2064380" y="109141"/>
                </a:lnTo>
                <a:lnTo>
                  <a:pt x="2107545" y="125166"/>
                </a:lnTo>
                <a:lnTo>
                  <a:pt x="2162741" y="148175"/>
                </a:lnTo>
                <a:lnTo>
                  <a:pt x="2213778" y="172449"/>
                </a:lnTo>
                <a:lnTo>
                  <a:pt x="2260630" y="197888"/>
                </a:lnTo>
                <a:lnTo>
                  <a:pt x="2303272" y="224395"/>
                </a:lnTo>
                <a:lnTo>
                  <a:pt x="2341679" y="251869"/>
                </a:lnTo>
                <a:lnTo>
                  <a:pt x="2375825" y="280211"/>
                </a:lnTo>
                <a:lnTo>
                  <a:pt x="2405684" y="309323"/>
                </a:lnTo>
                <a:lnTo>
                  <a:pt x="2431232" y="339104"/>
                </a:lnTo>
                <a:lnTo>
                  <a:pt x="2469291" y="400280"/>
                </a:lnTo>
                <a:lnTo>
                  <a:pt x="2489799" y="462947"/>
                </a:lnTo>
                <a:lnTo>
                  <a:pt x="2493409" y="494590"/>
                </a:lnTo>
                <a:lnTo>
                  <a:pt x="2492554" y="526309"/>
                </a:lnTo>
                <a:lnTo>
                  <a:pt x="2477351" y="589575"/>
                </a:lnTo>
                <a:lnTo>
                  <a:pt x="2443987" y="651951"/>
                </a:lnTo>
                <a:lnTo>
                  <a:pt x="2420432" y="682557"/>
                </a:lnTo>
                <a:lnTo>
                  <a:pt x="2392261" y="712643"/>
                </a:lnTo>
                <a:lnTo>
                  <a:pt x="2359447" y="742110"/>
                </a:lnTo>
                <a:lnTo>
                  <a:pt x="2321967" y="770858"/>
                </a:lnTo>
                <a:lnTo>
                  <a:pt x="2279795" y="798789"/>
                </a:lnTo>
                <a:lnTo>
                  <a:pt x="2245824" y="818713"/>
                </a:lnTo>
                <a:lnTo>
                  <a:pt x="2210044" y="837693"/>
                </a:lnTo>
                <a:lnTo>
                  <a:pt x="2172543" y="855721"/>
                </a:lnTo>
                <a:lnTo>
                  <a:pt x="2133412" y="872789"/>
                </a:lnTo>
                <a:lnTo>
                  <a:pt x="2092741" y="888887"/>
                </a:lnTo>
                <a:lnTo>
                  <a:pt x="2050619" y="904008"/>
                </a:lnTo>
                <a:lnTo>
                  <a:pt x="2007136" y="918144"/>
                </a:lnTo>
                <a:lnTo>
                  <a:pt x="1962381" y="931284"/>
                </a:lnTo>
                <a:lnTo>
                  <a:pt x="1930952" y="939589"/>
                </a:lnTo>
                <a:lnTo>
                  <a:pt x="788323" y="939589"/>
                </a:lnTo>
                <a:lnTo>
                  <a:pt x="0" y="1193238"/>
                </a:lnTo>
                <a:close/>
              </a:path>
              <a:path w="2493645" h="1193800">
                <a:moveTo>
                  <a:pt x="1358783" y="1008328"/>
                </a:moveTo>
                <a:lnTo>
                  <a:pt x="1305658" y="1007771"/>
                </a:lnTo>
                <a:lnTo>
                  <a:pt x="1252518" y="1006101"/>
                </a:lnTo>
                <a:lnTo>
                  <a:pt x="1199451" y="1003309"/>
                </a:lnTo>
                <a:lnTo>
                  <a:pt x="1146547" y="999388"/>
                </a:lnTo>
                <a:lnTo>
                  <a:pt x="1093896" y="994328"/>
                </a:lnTo>
                <a:lnTo>
                  <a:pt x="1041587" y="988121"/>
                </a:lnTo>
                <a:lnTo>
                  <a:pt x="989711" y="980759"/>
                </a:lnTo>
                <a:lnTo>
                  <a:pt x="938357" y="972234"/>
                </a:lnTo>
                <a:lnTo>
                  <a:pt x="887614" y="962536"/>
                </a:lnTo>
                <a:lnTo>
                  <a:pt x="837573" y="951657"/>
                </a:lnTo>
                <a:lnTo>
                  <a:pt x="788323" y="939589"/>
                </a:lnTo>
                <a:lnTo>
                  <a:pt x="1930952" y="939589"/>
                </a:lnTo>
                <a:lnTo>
                  <a:pt x="1869415" y="954549"/>
                </a:lnTo>
                <a:lnTo>
                  <a:pt x="1821384" y="964656"/>
                </a:lnTo>
                <a:lnTo>
                  <a:pt x="1772439" y="973734"/>
                </a:lnTo>
                <a:lnTo>
                  <a:pt x="1722672" y="981776"/>
                </a:lnTo>
                <a:lnTo>
                  <a:pt x="1672171" y="988772"/>
                </a:lnTo>
                <a:lnTo>
                  <a:pt x="1621026" y="994715"/>
                </a:lnTo>
                <a:lnTo>
                  <a:pt x="1569327" y="999596"/>
                </a:lnTo>
                <a:lnTo>
                  <a:pt x="1517163" y="1003406"/>
                </a:lnTo>
                <a:lnTo>
                  <a:pt x="1464625" y="1006137"/>
                </a:lnTo>
                <a:lnTo>
                  <a:pt x="1411802" y="1007780"/>
                </a:lnTo>
                <a:lnTo>
                  <a:pt x="1358783" y="1008328"/>
                </a:lnTo>
                <a:close/>
              </a:path>
            </a:pathLst>
          </a:custGeom>
          <a:solidFill>
            <a:srgbClr val="EDEB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83957" y="4160200"/>
            <a:ext cx="2493645" cy="1193800"/>
          </a:xfrm>
          <a:custGeom>
            <a:avLst/>
            <a:gdLst/>
            <a:ahLst/>
            <a:cxnLst/>
            <a:rect l="l" t="t" r="r" b="b"/>
            <a:pathLst>
              <a:path w="2493645" h="1193800">
                <a:moveTo>
                  <a:pt x="0" y="1193238"/>
                </a:moveTo>
                <a:lnTo>
                  <a:pt x="463074" y="812689"/>
                </a:lnTo>
                <a:lnTo>
                  <a:pt x="418762" y="785423"/>
                </a:lnTo>
                <a:lnTo>
                  <a:pt x="379077" y="757268"/>
                </a:lnTo>
                <a:lnTo>
                  <a:pt x="344000" y="728324"/>
                </a:lnTo>
                <a:lnTo>
                  <a:pt x="313514" y="698689"/>
                </a:lnTo>
                <a:lnTo>
                  <a:pt x="287601" y="668463"/>
                </a:lnTo>
                <a:lnTo>
                  <a:pt x="249424" y="606639"/>
                </a:lnTo>
                <a:lnTo>
                  <a:pt x="229327" y="543645"/>
                </a:lnTo>
                <a:lnTo>
                  <a:pt x="226015" y="511960"/>
                </a:lnTo>
                <a:lnTo>
                  <a:pt x="227171" y="480280"/>
                </a:lnTo>
                <a:lnTo>
                  <a:pt x="242812" y="417339"/>
                </a:lnTo>
                <a:lnTo>
                  <a:pt x="276110" y="355619"/>
                </a:lnTo>
                <a:lnTo>
                  <a:pt x="326924" y="295915"/>
                </a:lnTo>
                <a:lnTo>
                  <a:pt x="358855" y="267068"/>
                </a:lnTo>
                <a:lnTo>
                  <a:pt x="395113" y="239024"/>
                </a:lnTo>
                <a:lnTo>
                  <a:pt x="435678" y="211882"/>
                </a:lnTo>
                <a:lnTo>
                  <a:pt x="480534" y="185742"/>
                </a:lnTo>
                <a:lnTo>
                  <a:pt x="529664" y="160703"/>
                </a:lnTo>
                <a:lnTo>
                  <a:pt x="583048" y="136866"/>
                </a:lnTo>
                <a:lnTo>
                  <a:pt x="624944" y="120187"/>
                </a:lnTo>
                <a:lnTo>
                  <a:pt x="668212" y="104588"/>
                </a:lnTo>
                <a:lnTo>
                  <a:pt x="712760" y="90070"/>
                </a:lnTo>
                <a:lnTo>
                  <a:pt x="758496" y="76634"/>
                </a:lnTo>
                <a:lnTo>
                  <a:pt x="805329" y="64279"/>
                </a:lnTo>
                <a:lnTo>
                  <a:pt x="853166" y="53008"/>
                </a:lnTo>
                <a:lnTo>
                  <a:pt x="901917" y="42820"/>
                </a:lnTo>
                <a:lnTo>
                  <a:pt x="951489" y="33716"/>
                </a:lnTo>
                <a:lnTo>
                  <a:pt x="1001792" y="25697"/>
                </a:lnTo>
                <a:lnTo>
                  <a:pt x="1052732" y="18763"/>
                </a:lnTo>
                <a:lnTo>
                  <a:pt x="1104219" y="12916"/>
                </a:lnTo>
                <a:lnTo>
                  <a:pt x="1156161" y="8156"/>
                </a:lnTo>
                <a:lnTo>
                  <a:pt x="1208466" y="4484"/>
                </a:lnTo>
                <a:lnTo>
                  <a:pt x="1261042" y="1900"/>
                </a:lnTo>
                <a:lnTo>
                  <a:pt x="1313799" y="405"/>
                </a:lnTo>
                <a:lnTo>
                  <a:pt x="1366643" y="0"/>
                </a:lnTo>
                <a:lnTo>
                  <a:pt x="1419484" y="685"/>
                </a:lnTo>
                <a:lnTo>
                  <a:pt x="1472230" y="2461"/>
                </a:lnTo>
                <a:lnTo>
                  <a:pt x="1524788" y="5329"/>
                </a:lnTo>
                <a:lnTo>
                  <a:pt x="1577069" y="9290"/>
                </a:lnTo>
                <a:lnTo>
                  <a:pt x="1628979" y="14344"/>
                </a:lnTo>
                <a:lnTo>
                  <a:pt x="1680427" y="20492"/>
                </a:lnTo>
                <a:lnTo>
                  <a:pt x="1731321" y="27735"/>
                </a:lnTo>
                <a:lnTo>
                  <a:pt x="1781570" y="36073"/>
                </a:lnTo>
                <a:lnTo>
                  <a:pt x="1831083" y="45507"/>
                </a:lnTo>
                <a:lnTo>
                  <a:pt x="1879766" y="56037"/>
                </a:lnTo>
                <a:lnTo>
                  <a:pt x="1927529" y="67665"/>
                </a:lnTo>
                <a:lnTo>
                  <a:pt x="1974280" y="80392"/>
                </a:lnTo>
                <a:lnTo>
                  <a:pt x="2019928" y="94216"/>
                </a:lnTo>
                <a:lnTo>
                  <a:pt x="2064380" y="109141"/>
                </a:lnTo>
                <a:lnTo>
                  <a:pt x="2107545" y="125166"/>
                </a:lnTo>
                <a:lnTo>
                  <a:pt x="2162741" y="148175"/>
                </a:lnTo>
                <a:lnTo>
                  <a:pt x="2213778" y="172449"/>
                </a:lnTo>
                <a:lnTo>
                  <a:pt x="2260630" y="197888"/>
                </a:lnTo>
                <a:lnTo>
                  <a:pt x="2303272" y="224395"/>
                </a:lnTo>
                <a:lnTo>
                  <a:pt x="2341679" y="251869"/>
                </a:lnTo>
                <a:lnTo>
                  <a:pt x="2375824" y="280211"/>
                </a:lnTo>
                <a:lnTo>
                  <a:pt x="2405684" y="309323"/>
                </a:lnTo>
                <a:lnTo>
                  <a:pt x="2431232" y="339104"/>
                </a:lnTo>
                <a:lnTo>
                  <a:pt x="2469291" y="400280"/>
                </a:lnTo>
                <a:lnTo>
                  <a:pt x="2489799" y="462947"/>
                </a:lnTo>
                <a:lnTo>
                  <a:pt x="2493408" y="494590"/>
                </a:lnTo>
                <a:lnTo>
                  <a:pt x="2492554" y="526309"/>
                </a:lnTo>
                <a:lnTo>
                  <a:pt x="2477351" y="589575"/>
                </a:lnTo>
                <a:lnTo>
                  <a:pt x="2443987" y="651951"/>
                </a:lnTo>
                <a:lnTo>
                  <a:pt x="2420432" y="682557"/>
                </a:lnTo>
                <a:lnTo>
                  <a:pt x="2392260" y="712643"/>
                </a:lnTo>
                <a:lnTo>
                  <a:pt x="2359447" y="742110"/>
                </a:lnTo>
                <a:lnTo>
                  <a:pt x="2321967" y="770858"/>
                </a:lnTo>
                <a:lnTo>
                  <a:pt x="2279795" y="798789"/>
                </a:lnTo>
                <a:lnTo>
                  <a:pt x="2245824" y="818713"/>
                </a:lnTo>
                <a:lnTo>
                  <a:pt x="2210043" y="837693"/>
                </a:lnTo>
                <a:lnTo>
                  <a:pt x="2172543" y="855721"/>
                </a:lnTo>
                <a:lnTo>
                  <a:pt x="2133412" y="872789"/>
                </a:lnTo>
                <a:lnTo>
                  <a:pt x="2092741" y="888887"/>
                </a:lnTo>
                <a:lnTo>
                  <a:pt x="2050619" y="904008"/>
                </a:lnTo>
                <a:lnTo>
                  <a:pt x="2007136" y="918144"/>
                </a:lnTo>
                <a:lnTo>
                  <a:pt x="1962381" y="931284"/>
                </a:lnTo>
                <a:lnTo>
                  <a:pt x="1916444" y="943422"/>
                </a:lnTo>
                <a:lnTo>
                  <a:pt x="1869415" y="954549"/>
                </a:lnTo>
                <a:lnTo>
                  <a:pt x="1821384" y="964656"/>
                </a:lnTo>
                <a:lnTo>
                  <a:pt x="1772439" y="973734"/>
                </a:lnTo>
                <a:lnTo>
                  <a:pt x="1722672" y="981776"/>
                </a:lnTo>
                <a:lnTo>
                  <a:pt x="1672171" y="988772"/>
                </a:lnTo>
                <a:lnTo>
                  <a:pt x="1621026" y="994715"/>
                </a:lnTo>
                <a:lnTo>
                  <a:pt x="1569327" y="999596"/>
                </a:lnTo>
                <a:lnTo>
                  <a:pt x="1517163" y="1003406"/>
                </a:lnTo>
                <a:lnTo>
                  <a:pt x="1464625" y="1006137"/>
                </a:lnTo>
                <a:lnTo>
                  <a:pt x="1411802" y="1007780"/>
                </a:lnTo>
                <a:lnTo>
                  <a:pt x="1358783" y="1008328"/>
                </a:lnTo>
                <a:lnTo>
                  <a:pt x="1305658" y="1007771"/>
                </a:lnTo>
                <a:lnTo>
                  <a:pt x="1252518" y="1006101"/>
                </a:lnTo>
                <a:lnTo>
                  <a:pt x="1199450" y="1003309"/>
                </a:lnTo>
                <a:lnTo>
                  <a:pt x="1146547" y="999388"/>
                </a:lnTo>
                <a:lnTo>
                  <a:pt x="1093896" y="994328"/>
                </a:lnTo>
                <a:lnTo>
                  <a:pt x="1041587" y="988121"/>
                </a:lnTo>
                <a:lnTo>
                  <a:pt x="989711" y="980759"/>
                </a:lnTo>
                <a:lnTo>
                  <a:pt x="938357" y="972233"/>
                </a:lnTo>
                <a:lnTo>
                  <a:pt x="887614" y="962536"/>
                </a:lnTo>
                <a:lnTo>
                  <a:pt x="837573" y="951657"/>
                </a:lnTo>
                <a:lnTo>
                  <a:pt x="788323" y="939589"/>
                </a:lnTo>
                <a:lnTo>
                  <a:pt x="0" y="1193238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65216" y="4504383"/>
            <a:ext cx="1356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5" dirty="0">
                <a:latin typeface="Calibri"/>
                <a:cs typeface="Calibri"/>
              </a:rPr>
              <a:t>Task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Driven!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043658F395E46A3AE8BDD313FDB99" ma:contentTypeVersion="7" ma:contentTypeDescription="Create a new document." ma:contentTypeScope="" ma:versionID="84a86ab0213e2e3e2df4af444e4c2ecb">
  <xsd:schema xmlns:xsd="http://www.w3.org/2001/XMLSchema" xmlns:xs="http://www.w3.org/2001/XMLSchema" xmlns:p="http://schemas.microsoft.com/office/2006/metadata/properties" xmlns:ns2="d2f15dc7-30ca-4c17-8137-8f624fe053ae" xmlns:ns3="c9b6ecfe-021a-408b-b0f2-06595fd267a3" targetNamespace="http://schemas.microsoft.com/office/2006/metadata/properties" ma:root="true" ma:fieldsID="2b719f54a2f6ca318b2d4c7a43152dd0" ns2:_="" ns3:_="">
    <xsd:import namespace="d2f15dc7-30ca-4c17-8137-8f624fe053ae"/>
    <xsd:import namespace="c9b6ecfe-021a-408b-b0f2-06595fd26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15dc7-30ca-4c17-8137-8f624fe053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b6ecfe-021a-408b-b0f2-06595fd267a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2A65F1-8AAF-41B8-AF11-39BBEC2D7EBB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d2f15dc7-30ca-4c17-8137-8f624fe053ae"/>
    <ds:schemaRef ds:uri="c9b6ecfe-021a-408b-b0f2-06595fd267a3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682C865-B1E4-49A6-A93B-A381E2F195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f15dc7-30ca-4c17-8137-8f624fe053ae"/>
    <ds:schemaRef ds:uri="c9b6ecfe-021a-408b-b0f2-06595fd26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FA4209-C167-4F6C-83AD-E1C74A6061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</TotalTime>
  <Words>985</Words>
  <Application>Microsoft Office PowerPoint</Application>
  <PresentationFormat>Widescreen</PresentationFormat>
  <Paragraphs>177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MS PGothic</vt:lpstr>
      <vt:lpstr>SimSun</vt:lpstr>
      <vt:lpstr>Arial</vt:lpstr>
      <vt:lpstr>Calibri</vt:lpstr>
      <vt:lpstr>Cambria</vt:lpstr>
      <vt:lpstr>Georgia</vt:lpstr>
      <vt:lpstr>Rockwell Extra Bold</vt:lpstr>
      <vt:lpstr>Times New Roman</vt:lpstr>
      <vt:lpstr>Office Theme</vt:lpstr>
      <vt:lpstr>DataStar:  Machine Learning    Rishwaraj G.</vt:lpstr>
      <vt:lpstr>Modules</vt:lpstr>
      <vt:lpstr>What is Machine Learning?</vt:lpstr>
      <vt:lpstr>PowerPoint Presentation</vt:lpstr>
      <vt:lpstr>Data</vt:lpstr>
      <vt:lpstr>Machine Learning</vt:lpstr>
      <vt:lpstr>More Data? More Learning?</vt:lpstr>
      <vt:lpstr>Machine Learning</vt:lpstr>
      <vt:lpstr>Supervised Learning</vt:lpstr>
      <vt:lpstr>Supervised Learning</vt:lpstr>
      <vt:lpstr>Unsupervised Learning</vt:lpstr>
      <vt:lpstr>Unsupervised Learning</vt:lpstr>
      <vt:lpstr>Reinforcement Learning</vt:lpstr>
      <vt:lpstr>Basic Terminology</vt:lpstr>
      <vt:lpstr>Common Notations</vt:lpstr>
      <vt:lpstr>Machine Learning System</vt:lpstr>
      <vt:lpstr>Preprocessing</vt:lpstr>
      <vt:lpstr>Partitioning Data for Training</vt:lpstr>
      <vt:lpstr>Learning and Evaluation</vt:lpstr>
      <vt:lpstr>Deploy</vt:lpstr>
      <vt:lpstr>Machine Learning in Production</vt:lpstr>
      <vt:lpstr>Lifecycle of ML in Production</vt:lpstr>
      <vt:lpstr>Using Python</vt:lpstr>
      <vt:lpstr>scikit-learn</vt:lpstr>
      <vt:lpstr>Other libraries and tools</vt:lpstr>
      <vt:lpstr>Preparing to code</vt:lpstr>
      <vt:lpstr>Preparing to code</vt:lpstr>
      <vt:lpstr>Go To  Exercises</vt:lpstr>
      <vt:lpstr>Join Kaggle</vt:lpstr>
      <vt:lpstr>Join Kaggle</vt:lpstr>
      <vt:lpstr>Ending 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DataStar Machine Learning</dc:title>
  <cp:lastModifiedBy>Hosein Abedinpourshotorban</cp:lastModifiedBy>
  <cp:revision>31</cp:revision>
  <dcterms:created xsi:type="dcterms:W3CDTF">2017-11-16T04:34:56Z</dcterms:created>
  <dcterms:modified xsi:type="dcterms:W3CDTF">2018-04-23T14:23:46Z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2017-11-16T00:00:00Z</vt:filetime>
  </property>
  <property fmtid="{D5CDD505-2E9C-101B-9397-08002B2CF9AE}" pid="4" name="ContentTypeId">
    <vt:lpwstr>0x01010050E043658F395E46A3AE8BDD313FDB99</vt:lpwstr>
  </property>
</Properties>
</file>